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4"/>
  </p:sldMasterIdLst>
  <p:notesMasterIdLst>
    <p:notesMasterId r:id="rId27"/>
  </p:notesMasterIdLst>
  <p:handoutMasterIdLst>
    <p:handoutMasterId r:id="rId28"/>
  </p:handoutMasterIdLst>
  <p:sldIdLst>
    <p:sldId id="275" r:id="rId5"/>
    <p:sldId id="331" r:id="rId6"/>
    <p:sldId id="327" r:id="rId7"/>
    <p:sldId id="350" r:id="rId8"/>
    <p:sldId id="349" r:id="rId9"/>
    <p:sldId id="351" r:id="rId10"/>
    <p:sldId id="353" r:id="rId11"/>
    <p:sldId id="332" r:id="rId12"/>
    <p:sldId id="336" r:id="rId13"/>
    <p:sldId id="337" r:id="rId14"/>
    <p:sldId id="352" r:id="rId15"/>
    <p:sldId id="333" r:id="rId16"/>
    <p:sldId id="339" r:id="rId17"/>
    <p:sldId id="354" r:id="rId18"/>
    <p:sldId id="343" r:id="rId19"/>
    <p:sldId id="345" r:id="rId20"/>
    <p:sldId id="346" r:id="rId21"/>
    <p:sldId id="344" r:id="rId22"/>
    <p:sldId id="340" r:id="rId23"/>
    <p:sldId id="347" r:id="rId24"/>
    <p:sldId id="338" r:id="rId25"/>
    <p:sldId id="330" r:id="rId26"/>
  </p:sldIdLst>
  <p:sldSz cx="9144000" cy="6858000" type="screen4x3"/>
  <p:notesSz cx="6946900" cy="92837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4">
          <p15:clr>
            <a:srgbClr val="A4A3A4"/>
          </p15:clr>
        </p15:guide>
        <p15:guide id="2" pos="218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CCFF"/>
    <a:srgbClr val="CC6600"/>
    <a:srgbClr val="336699"/>
    <a:srgbClr val="05223D"/>
    <a:srgbClr val="062C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639" autoAdjust="0"/>
    <p:restoredTop sz="73360" autoAdjust="0"/>
  </p:normalViewPr>
  <p:slideViewPr>
    <p:cSldViewPr>
      <p:cViewPr varScale="1">
        <p:scale>
          <a:sx n="49" d="100"/>
          <a:sy n="49" d="100"/>
        </p:scale>
        <p:origin x="1204" y="4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1" d="100"/>
          <a:sy n="81" d="100"/>
        </p:scale>
        <p:origin x="-3180" y="-90"/>
      </p:cViewPr>
      <p:guideLst>
        <p:guide orient="horz" pos="2924"/>
        <p:guide pos="218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 Sykes" userId="a09c5d687307bf29" providerId="LiveId" clId="{31A80C49-AEF7-5C4B-968E-422CF4592BED}"/>
    <pc:docChg chg="custSel modSld">
      <pc:chgData name="Ed Sykes" userId="a09c5d687307bf29" providerId="LiveId" clId="{31A80C49-AEF7-5C4B-968E-422CF4592BED}" dt="2019-01-13T20:54:02.439" v="94" actId="20577"/>
      <pc:docMkLst>
        <pc:docMk/>
      </pc:docMkLst>
      <pc:sldChg chg="modSp">
        <pc:chgData name="Ed Sykes" userId="a09c5d687307bf29" providerId="LiveId" clId="{31A80C49-AEF7-5C4B-968E-422CF4592BED}" dt="2019-01-13T20:52:06.678" v="1" actId="20577"/>
        <pc:sldMkLst>
          <pc:docMk/>
          <pc:sldMk cId="0" sldId="275"/>
        </pc:sldMkLst>
        <pc:spChg chg="mod">
          <ac:chgData name="Ed Sykes" userId="a09c5d687307bf29" providerId="LiveId" clId="{31A80C49-AEF7-5C4B-968E-422CF4592BED}" dt="2019-01-13T20:52:06.678" v="1" actId="20577"/>
          <ac:spMkLst>
            <pc:docMk/>
            <pc:sldMk cId="0" sldId="275"/>
            <ac:spMk id="9" creationId="{00000000-0000-0000-0000-000000000000}"/>
          </ac:spMkLst>
        </pc:spChg>
      </pc:sldChg>
      <pc:sldChg chg="modSp">
        <pc:chgData name="Ed Sykes" userId="a09c5d687307bf29" providerId="LiveId" clId="{31A80C49-AEF7-5C4B-968E-422CF4592BED}" dt="2019-01-13T20:54:02.439" v="94" actId="20577"/>
        <pc:sldMkLst>
          <pc:docMk/>
          <pc:sldMk cId="2089832475" sldId="335"/>
        </pc:sldMkLst>
        <pc:spChg chg="mod">
          <ac:chgData name="Ed Sykes" userId="a09c5d687307bf29" providerId="LiveId" clId="{31A80C49-AEF7-5C4B-968E-422CF4592BED}" dt="2019-01-13T20:54:02.439" v="94" actId="20577"/>
          <ac:spMkLst>
            <pc:docMk/>
            <pc:sldMk cId="2089832475" sldId="335"/>
            <ac:spMk id="4"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0323" cy="464185"/>
          </a:xfrm>
          <a:prstGeom prst="rect">
            <a:avLst/>
          </a:prstGeom>
        </p:spPr>
        <p:txBody>
          <a:bodyPr vert="horz" lIns="92739" tIns="46370" rIns="92739" bIns="46370" rtlCol="0"/>
          <a:lstStyle>
            <a:lvl1pPr algn="l">
              <a:defRPr sz="1200"/>
            </a:lvl1pPr>
          </a:lstStyle>
          <a:p>
            <a:endParaRPr lang="en-US" dirty="0"/>
          </a:p>
        </p:txBody>
      </p:sp>
      <p:sp>
        <p:nvSpPr>
          <p:cNvPr id="3" name="Date Placeholder 2"/>
          <p:cNvSpPr>
            <a:spLocks noGrp="1"/>
          </p:cNvSpPr>
          <p:nvPr>
            <p:ph type="dt" sz="quarter" idx="1"/>
          </p:nvPr>
        </p:nvSpPr>
        <p:spPr>
          <a:xfrm>
            <a:off x="3934970" y="0"/>
            <a:ext cx="3010323" cy="464185"/>
          </a:xfrm>
          <a:prstGeom prst="rect">
            <a:avLst/>
          </a:prstGeom>
        </p:spPr>
        <p:txBody>
          <a:bodyPr vert="horz" lIns="92739" tIns="46370" rIns="92739" bIns="46370" rtlCol="0"/>
          <a:lstStyle>
            <a:lvl1pPr algn="r">
              <a:defRPr sz="1200"/>
            </a:lvl1pPr>
          </a:lstStyle>
          <a:p>
            <a:fld id="{1DAE1EA8-D05E-485D-A905-A52AC72867BE}" type="datetimeFigureOut">
              <a:rPr lang="en-US" smtClean="0"/>
              <a:pPr/>
              <a:t>4/12/2021</a:t>
            </a:fld>
            <a:endParaRPr lang="en-US" dirty="0"/>
          </a:p>
        </p:txBody>
      </p:sp>
      <p:sp>
        <p:nvSpPr>
          <p:cNvPr id="4" name="Footer Placeholder 3"/>
          <p:cNvSpPr>
            <a:spLocks noGrp="1"/>
          </p:cNvSpPr>
          <p:nvPr>
            <p:ph type="ftr" sz="quarter" idx="2"/>
          </p:nvPr>
        </p:nvSpPr>
        <p:spPr>
          <a:xfrm>
            <a:off x="0" y="8817904"/>
            <a:ext cx="3010323" cy="464185"/>
          </a:xfrm>
          <a:prstGeom prst="rect">
            <a:avLst/>
          </a:prstGeom>
        </p:spPr>
        <p:txBody>
          <a:bodyPr vert="horz" lIns="92739" tIns="46370" rIns="92739" bIns="4637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34970" y="8817904"/>
            <a:ext cx="3010323" cy="464185"/>
          </a:xfrm>
          <a:prstGeom prst="rect">
            <a:avLst/>
          </a:prstGeom>
        </p:spPr>
        <p:txBody>
          <a:bodyPr vert="horz" lIns="92739" tIns="46370" rIns="92739" bIns="46370" rtlCol="0" anchor="b"/>
          <a:lstStyle>
            <a:lvl1pPr algn="r">
              <a:defRPr sz="1200"/>
            </a:lvl1pPr>
          </a:lstStyle>
          <a:p>
            <a:fld id="{EE6A2C47-69FE-48E1-952A-7F4023C9431E}" type="slidenum">
              <a:rPr lang="en-US" smtClean="0"/>
              <a:pPr/>
              <a:t>‹#›</a:t>
            </a:fld>
            <a:endParaRPr lang="en-US" dirty="0"/>
          </a:p>
        </p:txBody>
      </p:sp>
    </p:spTree>
    <p:extLst>
      <p:ext uri="{BB962C8B-B14F-4D97-AF65-F5344CB8AC3E}">
        <p14:creationId xmlns:p14="http://schemas.microsoft.com/office/powerpoint/2010/main" val="364344477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jpeg>
</file>

<file path=ppt/media/image3.jp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0323" cy="464185"/>
          </a:xfrm>
          <a:prstGeom prst="rect">
            <a:avLst/>
          </a:prstGeom>
        </p:spPr>
        <p:txBody>
          <a:bodyPr vert="horz" lIns="92739" tIns="46370" rIns="92739" bIns="46370" rtlCol="0"/>
          <a:lstStyle>
            <a:lvl1pPr algn="l">
              <a:defRPr sz="1200"/>
            </a:lvl1pPr>
          </a:lstStyle>
          <a:p>
            <a:endParaRPr lang="en-US" dirty="0"/>
          </a:p>
        </p:txBody>
      </p:sp>
      <p:sp>
        <p:nvSpPr>
          <p:cNvPr id="3" name="Date Placeholder 2"/>
          <p:cNvSpPr>
            <a:spLocks noGrp="1"/>
          </p:cNvSpPr>
          <p:nvPr>
            <p:ph type="dt" idx="1"/>
          </p:nvPr>
        </p:nvSpPr>
        <p:spPr>
          <a:xfrm>
            <a:off x="3934970" y="0"/>
            <a:ext cx="3010323" cy="464185"/>
          </a:xfrm>
          <a:prstGeom prst="rect">
            <a:avLst/>
          </a:prstGeom>
        </p:spPr>
        <p:txBody>
          <a:bodyPr vert="horz" lIns="92739" tIns="46370" rIns="92739" bIns="46370" rtlCol="0"/>
          <a:lstStyle>
            <a:lvl1pPr algn="r">
              <a:defRPr sz="1200"/>
            </a:lvl1pPr>
          </a:lstStyle>
          <a:p>
            <a:fld id="{19BA7A36-B9A5-44E8-8207-917F001657C9}" type="datetimeFigureOut">
              <a:rPr lang="en-US" smtClean="0"/>
              <a:pPr/>
              <a:t>4/9/2021</a:t>
            </a:fld>
            <a:endParaRPr lang="en-US" dirty="0"/>
          </a:p>
        </p:txBody>
      </p:sp>
      <p:sp>
        <p:nvSpPr>
          <p:cNvPr id="4" name="Slide Image Placeholder 3"/>
          <p:cNvSpPr>
            <a:spLocks noGrp="1" noRot="1" noChangeAspect="1"/>
          </p:cNvSpPr>
          <p:nvPr>
            <p:ph type="sldImg" idx="2"/>
          </p:nvPr>
        </p:nvSpPr>
        <p:spPr>
          <a:xfrm>
            <a:off x="1152525" y="695325"/>
            <a:ext cx="4641850" cy="3481388"/>
          </a:xfrm>
          <a:prstGeom prst="rect">
            <a:avLst/>
          </a:prstGeom>
          <a:noFill/>
          <a:ln w="12700">
            <a:solidFill>
              <a:prstClr val="black"/>
            </a:solidFill>
          </a:ln>
        </p:spPr>
        <p:txBody>
          <a:bodyPr vert="horz" lIns="92739" tIns="46370" rIns="92739" bIns="46370" rtlCol="0" anchor="ctr"/>
          <a:lstStyle/>
          <a:p>
            <a:endParaRPr lang="en-US" dirty="0"/>
          </a:p>
        </p:txBody>
      </p:sp>
      <p:sp>
        <p:nvSpPr>
          <p:cNvPr id="5" name="Notes Placeholder 4"/>
          <p:cNvSpPr>
            <a:spLocks noGrp="1"/>
          </p:cNvSpPr>
          <p:nvPr>
            <p:ph type="body" sz="quarter" idx="3"/>
          </p:nvPr>
        </p:nvSpPr>
        <p:spPr>
          <a:xfrm>
            <a:off x="694690" y="4409758"/>
            <a:ext cx="5557520" cy="4177665"/>
          </a:xfrm>
          <a:prstGeom prst="rect">
            <a:avLst/>
          </a:prstGeom>
        </p:spPr>
        <p:txBody>
          <a:bodyPr vert="horz" lIns="92739" tIns="46370" rIns="92739" bIns="4637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17904"/>
            <a:ext cx="3010323" cy="464185"/>
          </a:xfrm>
          <a:prstGeom prst="rect">
            <a:avLst/>
          </a:prstGeom>
        </p:spPr>
        <p:txBody>
          <a:bodyPr vert="horz" lIns="92739" tIns="46370" rIns="92739" bIns="4637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34970" y="8817904"/>
            <a:ext cx="3010323" cy="464185"/>
          </a:xfrm>
          <a:prstGeom prst="rect">
            <a:avLst/>
          </a:prstGeom>
        </p:spPr>
        <p:txBody>
          <a:bodyPr vert="horz" lIns="92739" tIns="46370" rIns="92739" bIns="46370" rtlCol="0" anchor="b"/>
          <a:lstStyle>
            <a:lvl1pPr algn="r">
              <a:defRPr sz="1200"/>
            </a:lvl1pPr>
          </a:lstStyle>
          <a:p>
            <a:fld id="{8780D40A-0AA9-45FF-A2D8-24402896641B}" type="slidenum">
              <a:rPr lang="en-US" smtClean="0"/>
              <a:pPr/>
              <a:t>‹#›</a:t>
            </a:fld>
            <a:endParaRPr lang="en-US" dirty="0"/>
          </a:p>
        </p:txBody>
      </p:sp>
    </p:spTree>
    <p:extLst>
      <p:ext uri="{BB962C8B-B14F-4D97-AF65-F5344CB8AC3E}">
        <p14:creationId xmlns:p14="http://schemas.microsoft.com/office/powerpoint/2010/main" val="3803366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780D40A-0AA9-45FF-A2D8-24402896641B}"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 error entails how the behavior in the presence of an active ER. For example, do they slow-down or speed-up arbitrarily, did they pull over quick enough, were their detours helpful in avoiding the ER? </a:t>
            </a:r>
          </a:p>
        </p:txBody>
      </p:sp>
      <p:sp>
        <p:nvSpPr>
          <p:cNvPr id="4" name="Slide Number Placeholder 3"/>
          <p:cNvSpPr>
            <a:spLocks noGrp="1"/>
          </p:cNvSpPr>
          <p:nvPr>
            <p:ph type="sldNum" sz="quarter" idx="5"/>
          </p:nvPr>
        </p:nvSpPr>
        <p:spPr/>
        <p:txBody>
          <a:bodyPr/>
          <a:lstStyle/>
          <a:p>
            <a:fld id="{8780D40A-0AA9-45FF-A2D8-24402896641B}" type="slidenum">
              <a:rPr lang="en-US" smtClean="0"/>
              <a:pPr/>
              <a:t>11</a:t>
            </a:fld>
            <a:endParaRPr lang="en-US" dirty="0"/>
          </a:p>
        </p:txBody>
      </p:sp>
    </p:spTree>
    <p:extLst>
      <p:ext uri="{BB962C8B-B14F-4D97-AF65-F5344CB8AC3E}">
        <p14:creationId xmlns:p14="http://schemas.microsoft.com/office/powerpoint/2010/main" val="590490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any experiments can be performed, we'll need a cloud server and a mobile application.</a:t>
            </a:r>
          </a:p>
          <a:p>
            <a:endParaRPr lang="en-US" dirty="0"/>
          </a:p>
          <a:p>
            <a:r>
              <a:rPr lang="en-US" dirty="0"/>
              <a:t>Given that the experiments is driving centric, we require our participants to have valid driver license and an insured vehicle.</a:t>
            </a:r>
          </a:p>
          <a:p>
            <a:endParaRPr lang="en-US" dirty="0"/>
          </a:p>
          <a:p>
            <a:r>
              <a:rPr lang="en-US" dirty="0"/>
              <a:t>Now let’s jump into the software designs.</a:t>
            </a:r>
          </a:p>
        </p:txBody>
      </p:sp>
      <p:sp>
        <p:nvSpPr>
          <p:cNvPr id="4" name="Slide Number Placeholder 3"/>
          <p:cNvSpPr>
            <a:spLocks noGrp="1"/>
          </p:cNvSpPr>
          <p:nvPr>
            <p:ph type="sldNum" sz="quarter" idx="5"/>
          </p:nvPr>
        </p:nvSpPr>
        <p:spPr/>
        <p:txBody>
          <a:bodyPr/>
          <a:lstStyle/>
          <a:p>
            <a:fld id="{8780D40A-0AA9-45FF-A2D8-24402896641B}" type="slidenum">
              <a:rPr lang="en-US" smtClean="0"/>
              <a:pPr/>
              <a:t>12</a:t>
            </a:fld>
            <a:endParaRPr lang="en-US" dirty="0"/>
          </a:p>
        </p:txBody>
      </p:sp>
    </p:spTree>
    <p:extLst>
      <p:ext uri="{BB962C8B-B14F-4D97-AF65-F5344CB8AC3E}">
        <p14:creationId xmlns:p14="http://schemas.microsoft.com/office/powerpoint/2010/main" val="1076566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 comprises three major entities: client component, cloud component, and GPS satellites.</a:t>
            </a:r>
          </a:p>
          <a:p>
            <a:endParaRPr lang="en-US" dirty="0"/>
          </a:p>
          <a:p>
            <a:r>
              <a:rPr lang="en-US" dirty="0"/>
              <a:t>The participants interact with our system through the GUI node in the Client component; either a mounted smartphone or an embedded application in the vehicle.</a:t>
            </a:r>
          </a:p>
          <a:p>
            <a:endParaRPr lang="en-US" dirty="0"/>
          </a:p>
          <a:p>
            <a:r>
              <a:rPr lang="en-US" dirty="0"/>
              <a:t>The interface is primary a navigational view, displaying directions and emitting a siren-like noise when approaching an active ER.</a:t>
            </a:r>
          </a:p>
          <a:p>
            <a:endParaRPr lang="en-US" dirty="0"/>
          </a:p>
          <a:p>
            <a:r>
              <a:rPr lang="en-US" dirty="0"/>
              <a:t>The processor node communicates with GPS satellites, tracking its location and using it to calculate over vehicular info like speed and heading. </a:t>
            </a:r>
          </a:p>
          <a:p>
            <a:endParaRPr lang="en-US" dirty="0"/>
          </a:p>
          <a:p>
            <a:r>
              <a:rPr lang="en-US" dirty="0"/>
              <a:t>Every second, the application saves a timestamped snapshot of the vehicle's current speed, heading, and location.</a:t>
            </a:r>
          </a:p>
        </p:txBody>
      </p:sp>
      <p:sp>
        <p:nvSpPr>
          <p:cNvPr id="4" name="Slide Number Placeholder 3"/>
          <p:cNvSpPr>
            <a:spLocks noGrp="1"/>
          </p:cNvSpPr>
          <p:nvPr>
            <p:ph type="sldNum" sz="quarter" idx="5"/>
          </p:nvPr>
        </p:nvSpPr>
        <p:spPr/>
        <p:txBody>
          <a:bodyPr/>
          <a:lstStyle/>
          <a:p>
            <a:fld id="{8780D40A-0AA9-45FF-A2D8-24402896641B}" type="slidenum">
              <a:rPr lang="en-US" smtClean="0"/>
              <a:pPr/>
              <a:t>13</a:t>
            </a:fld>
            <a:endParaRPr lang="en-US" dirty="0"/>
          </a:p>
        </p:txBody>
      </p:sp>
    </p:spTree>
    <p:extLst>
      <p:ext uri="{BB962C8B-B14F-4D97-AF65-F5344CB8AC3E}">
        <p14:creationId xmlns:p14="http://schemas.microsoft.com/office/powerpoint/2010/main" val="3889475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after every 60-seconds, the Client component sends a batch of snapshots to the Cloud component along with an identifier and type ID for authentication purposes and to help identify whether they're a civilian or ER, where a backup is saved in the database node.</a:t>
            </a:r>
          </a:p>
          <a:p>
            <a:endParaRPr lang="en-US" dirty="0"/>
          </a:p>
          <a:p>
            <a:r>
              <a:rPr lang="en-US" dirty="0"/>
              <a:t>The server node processes and analyzes the traffic data obtained from all the clients. It's performs the collisions predictions and generates personalized routes for the clients.</a:t>
            </a:r>
          </a:p>
          <a:p>
            <a:endParaRPr lang="en-US" dirty="0"/>
          </a:p>
          <a:p>
            <a:r>
              <a:rPr lang="en-US" dirty="0"/>
              <a:t>It monitors the data between a civilian client and all nearby active ERs, recording the relationship data in the database node for later analysis.</a:t>
            </a:r>
          </a:p>
          <a:p>
            <a:endParaRPr lang="en-US" dirty="0"/>
          </a:p>
          <a:p>
            <a:r>
              <a:rPr lang="en-US" dirty="0"/>
              <a:t>When the server node decides a reroute is necessary, it requests a new route from the Maps API node given new restrictions, then relays the detour to the corresponding clients.</a:t>
            </a:r>
          </a:p>
        </p:txBody>
      </p:sp>
      <p:sp>
        <p:nvSpPr>
          <p:cNvPr id="4" name="Slide Number Placeholder 3"/>
          <p:cNvSpPr>
            <a:spLocks noGrp="1"/>
          </p:cNvSpPr>
          <p:nvPr>
            <p:ph type="sldNum" sz="quarter" idx="5"/>
          </p:nvPr>
        </p:nvSpPr>
        <p:spPr/>
        <p:txBody>
          <a:bodyPr/>
          <a:lstStyle/>
          <a:p>
            <a:fld id="{8780D40A-0AA9-45FF-A2D8-24402896641B}" type="slidenum">
              <a:rPr lang="en-US" smtClean="0"/>
              <a:pPr/>
              <a:t>14</a:t>
            </a:fld>
            <a:endParaRPr lang="en-US" dirty="0"/>
          </a:p>
        </p:txBody>
      </p:sp>
    </p:spTree>
    <p:extLst>
      <p:ext uri="{BB962C8B-B14F-4D97-AF65-F5344CB8AC3E}">
        <p14:creationId xmlns:p14="http://schemas.microsoft.com/office/powerpoint/2010/main" val="32216173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experiment is configured with pre-set coordinates.</a:t>
            </a:r>
          </a:p>
          <a:p>
            <a:r>
              <a:rPr lang="en-US" dirty="0"/>
              <a:t>The coordinates were specifically selected to ensure the Google Maps API would return partially overlapping routes for the vehicles. </a:t>
            </a:r>
          </a:p>
          <a:p>
            <a:r>
              <a:rPr lang="en-US" dirty="0"/>
              <a:t>It also is designed to mimic realistic situations where the ER originates near a real fire station and is destined for a plaza across town, whereas the CV is commuting to a real school (Sheridan) from a nearby plaza.</a:t>
            </a:r>
          </a:p>
          <a:p>
            <a:endParaRPr lang="en-US" dirty="0"/>
          </a:p>
          <a:p>
            <a:r>
              <a:rPr lang="en-US" dirty="0"/>
              <a:t>To avoid device and version compatibility issues we provide participants a mounted testing phone pre-installed with our application. They’re expected to use it as a navigational tool as they commute from their starting position to their ending position.</a:t>
            </a:r>
          </a:p>
        </p:txBody>
      </p:sp>
      <p:sp>
        <p:nvSpPr>
          <p:cNvPr id="4" name="Slide Number Placeholder 3"/>
          <p:cNvSpPr>
            <a:spLocks noGrp="1"/>
          </p:cNvSpPr>
          <p:nvPr>
            <p:ph type="sldNum" sz="quarter" idx="5"/>
          </p:nvPr>
        </p:nvSpPr>
        <p:spPr/>
        <p:txBody>
          <a:bodyPr/>
          <a:lstStyle/>
          <a:p>
            <a:fld id="{8780D40A-0AA9-45FF-A2D8-24402896641B}" type="slidenum">
              <a:rPr lang="en-US" smtClean="0"/>
              <a:pPr/>
              <a:t>15</a:t>
            </a:fld>
            <a:endParaRPr lang="en-US" dirty="0"/>
          </a:p>
        </p:txBody>
      </p:sp>
    </p:spTree>
    <p:extLst>
      <p:ext uri="{BB962C8B-B14F-4D97-AF65-F5344CB8AC3E}">
        <p14:creationId xmlns:p14="http://schemas.microsoft.com/office/powerpoint/2010/main" val="6754648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algorithms that the Server node performs is the Route Collision Detection algorithm. It's used to predict when and where route collisions would occur.</a:t>
            </a:r>
          </a:p>
          <a:p>
            <a:endParaRPr lang="en-US" dirty="0"/>
          </a:p>
          <a:p>
            <a:r>
              <a:rPr lang="en-US" dirty="0"/>
              <a:t>Every route for a connected vehicle consists of a series of steps (the circles in the diagram) and a polyline (dotted lines). By cross-references the steps of a civilian driver with the polyline of the ER, and vice versa, we can compute which steps overlap both routes (black circles), and then generate a new polyline between them depicted the overlapping region between both routes.</a:t>
            </a:r>
          </a:p>
        </p:txBody>
      </p:sp>
      <p:sp>
        <p:nvSpPr>
          <p:cNvPr id="4" name="Slide Number Placeholder 3"/>
          <p:cNvSpPr>
            <a:spLocks noGrp="1"/>
          </p:cNvSpPr>
          <p:nvPr>
            <p:ph type="sldNum" sz="quarter" idx="5"/>
          </p:nvPr>
        </p:nvSpPr>
        <p:spPr/>
        <p:txBody>
          <a:bodyPr/>
          <a:lstStyle/>
          <a:p>
            <a:fld id="{8780D40A-0AA9-45FF-A2D8-24402896641B}" type="slidenum">
              <a:rPr lang="en-US" smtClean="0"/>
              <a:pPr/>
              <a:t>16</a:t>
            </a:fld>
            <a:endParaRPr lang="en-US" dirty="0"/>
          </a:p>
        </p:txBody>
      </p:sp>
    </p:spTree>
    <p:extLst>
      <p:ext uri="{BB962C8B-B14F-4D97-AF65-F5344CB8AC3E}">
        <p14:creationId xmlns:p14="http://schemas.microsoft.com/office/powerpoint/2010/main" val="2940455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collision is predicted, the server node triggers the second algorithm, the Collision Avoidance algorithm.</a:t>
            </a:r>
          </a:p>
          <a:p>
            <a:r>
              <a:rPr lang="en-US" dirty="0"/>
              <a:t>It starts by breaking down the new polyline into milestones (the circles) and systematically predicts when each vehicle will arrive to each step based on their current average speed.</a:t>
            </a:r>
          </a:p>
          <a:p>
            <a:endParaRPr lang="en-US" dirty="0"/>
          </a:p>
          <a:p>
            <a:r>
              <a:rPr lang="en-US" dirty="0"/>
              <a:t>I arbitrarily chose 2-mins as a time threshold for their absolute difference in arrival times as it should be approximately the shortest amount of time to allow drivers to follow the provided detours.</a:t>
            </a:r>
          </a:p>
          <a:p>
            <a:endParaRPr lang="en-US" dirty="0"/>
          </a:p>
          <a:p>
            <a:r>
              <a:rPr lang="en-US" dirty="0"/>
              <a:t>When the arrival times become smaller than the time threshold, it at this milestone that the detour needs to be made.</a:t>
            </a:r>
          </a:p>
          <a:p>
            <a:endParaRPr lang="en-US" dirty="0"/>
          </a:p>
          <a:p>
            <a:r>
              <a:rPr lang="en-US" dirty="0"/>
              <a:t>The detour is generated to the next milestone, taking the vehicle onto side streets until the safety threshold is preserved.</a:t>
            </a:r>
          </a:p>
        </p:txBody>
      </p:sp>
      <p:sp>
        <p:nvSpPr>
          <p:cNvPr id="4" name="Slide Number Placeholder 3"/>
          <p:cNvSpPr>
            <a:spLocks noGrp="1"/>
          </p:cNvSpPr>
          <p:nvPr>
            <p:ph type="sldNum" sz="quarter" idx="5"/>
          </p:nvPr>
        </p:nvSpPr>
        <p:spPr/>
        <p:txBody>
          <a:bodyPr/>
          <a:lstStyle/>
          <a:p>
            <a:fld id="{8780D40A-0AA9-45FF-A2D8-24402896641B}" type="slidenum">
              <a:rPr lang="en-US" smtClean="0"/>
              <a:pPr/>
              <a:t>17</a:t>
            </a:fld>
            <a:endParaRPr lang="en-US" dirty="0"/>
          </a:p>
        </p:txBody>
      </p:sp>
    </p:spTree>
    <p:extLst>
      <p:ext uri="{BB962C8B-B14F-4D97-AF65-F5344CB8AC3E}">
        <p14:creationId xmlns:p14="http://schemas.microsoft.com/office/powerpoint/2010/main" val="13921610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flow of data throughout the entire system is depicted in this diagram.</a:t>
            </a:r>
          </a:p>
          <a:p>
            <a:endParaRPr lang="en-US" dirty="0"/>
          </a:p>
          <a:p>
            <a:r>
              <a:rPr lang="en-US" dirty="0"/>
              <a:t>Starting with the client's origin and destination, we provide them an initial route. Then after tracking the movements of clients we can predict collisions and update the route if needed. This process is repeated throughout the entire journey of a client.</a:t>
            </a:r>
          </a:p>
        </p:txBody>
      </p:sp>
      <p:sp>
        <p:nvSpPr>
          <p:cNvPr id="4" name="Slide Number Placeholder 3"/>
          <p:cNvSpPr>
            <a:spLocks noGrp="1"/>
          </p:cNvSpPr>
          <p:nvPr>
            <p:ph type="sldNum" sz="quarter" idx="5"/>
          </p:nvPr>
        </p:nvSpPr>
        <p:spPr/>
        <p:txBody>
          <a:bodyPr/>
          <a:lstStyle/>
          <a:p>
            <a:fld id="{8780D40A-0AA9-45FF-A2D8-24402896641B}" type="slidenum">
              <a:rPr lang="en-US" smtClean="0"/>
              <a:pPr/>
              <a:t>18</a:t>
            </a:fld>
            <a:endParaRPr lang="en-US" dirty="0"/>
          </a:p>
        </p:txBody>
      </p:sp>
    </p:spTree>
    <p:extLst>
      <p:ext uri="{BB962C8B-B14F-4D97-AF65-F5344CB8AC3E}">
        <p14:creationId xmlns:p14="http://schemas.microsoft.com/office/powerpoint/2010/main" val="943757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designed three experiment scenarios that focus on different aspects of emergency situations. Scenario 1, depicted here, examines how a civilian driver reacts to an approaching active ER from behind.</a:t>
            </a:r>
          </a:p>
          <a:p>
            <a:endParaRPr lang="en-US" dirty="0"/>
          </a:p>
          <a:p>
            <a:r>
              <a:rPr lang="en-US" dirty="0"/>
              <a:t>The top row illustrates how I imagine an unaided driver would react; they try to pull over and yield as soon as they recognize the ER, and stop until they feel that they're no longer in the way. In this case, the ER has to slow down to avoid hitting the civilian.</a:t>
            </a:r>
          </a:p>
          <a:p>
            <a:endParaRPr lang="en-US" dirty="0"/>
          </a:p>
          <a:p>
            <a:r>
              <a:rPr lang="en-US" dirty="0"/>
              <a:t>Whereas the bottom row illustrates how the civilian would remove themselves from the path of the ER, allowing both vehicles to travel at regular speeds uninterrupted.</a:t>
            </a:r>
          </a:p>
          <a:p>
            <a:endParaRPr lang="en-US" dirty="0"/>
          </a:p>
          <a:p>
            <a:r>
              <a:rPr lang="en-US" dirty="0"/>
              <a:t>The preceding scenarios examine driver behavior when driving behind an ER, and also approaching an idle ER.</a:t>
            </a:r>
          </a:p>
        </p:txBody>
      </p:sp>
      <p:sp>
        <p:nvSpPr>
          <p:cNvPr id="4" name="Slide Number Placeholder 3"/>
          <p:cNvSpPr>
            <a:spLocks noGrp="1"/>
          </p:cNvSpPr>
          <p:nvPr>
            <p:ph type="sldNum" sz="quarter" idx="5"/>
          </p:nvPr>
        </p:nvSpPr>
        <p:spPr/>
        <p:txBody>
          <a:bodyPr/>
          <a:lstStyle/>
          <a:p>
            <a:fld id="{8780D40A-0AA9-45FF-A2D8-24402896641B}" type="slidenum">
              <a:rPr lang="en-US" smtClean="0"/>
              <a:pPr/>
              <a:t>19</a:t>
            </a:fld>
            <a:endParaRPr lang="en-US" dirty="0"/>
          </a:p>
        </p:txBody>
      </p:sp>
    </p:spTree>
    <p:extLst>
      <p:ext uri="{BB962C8B-B14F-4D97-AF65-F5344CB8AC3E}">
        <p14:creationId xmlns:p14="http://schemas.microsoft.com/office/powerpoint/2010/main" val="10096868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real world "Code Three Running" permits exceeding speed limits and ignoring red lights and stop signs. We're unable to legally perform these actions in our experiments.</a:t>
            </a:r>
          </a:p>
          <a:p>
            <a:endParaRPr lang="en-US" dirty="0"/>
          </a:p>
          <a:p>
            <a:r>
              <a:rPr lang="en-US" dirty="0"/>
              <a:t>To mimic the speeding of ERs and allow them to overtake the civilian drivers, we chose to constrain our participants' maximum speeds to 70% of the speed limit of any given road. </a:t>
            </a:r>
          </a:p>
          <a:p>
            <a:endParaRPr lang="en-US" dirty="0"/>
          </a:p>
          <a:p>
            <a:r>
              <a:rPr lang="en-US" dirty="0"/>
              <a:t>As for the usage of sirens to gain the attention of civilian drivers, we've chosen to have the application emit a quiet siren-light noise whose volume increases proportionally with the decreasing distance between the vehicles.</a:t>
            </a:r>
          </a:p>
          <a:p>
            <a:endParaRPr lang="en-US" dirty="0"/>
          </a:p>
          <a:p>
            <a:r>
              <a:rPr lang="en-US" dirty="0"/>
              <a:t>The noise is intended to inform the civilian driver of a nearby active ER without providing context to its exact location or heading.</a:t>
            </a:r>
          </a:p>
        </p:txBody>
      </p:sp>
      <p:sp>
        <p:nvSpPr>
          <p:cNvPr id="4" name="Slide Number Placeholder 3"/>
          <p:cNvSpPr>
            <a:spLocks noGrp="1"/>
          </p:cNvSpPr>
          <p:nvPr>
            <p:ph type="sldNum" sz="quarter" idx="5"/>
          </p:nvPr>
        </p:nvSpPr>
        <p:spPr/>
        <p:txBody>
          <a:bodyPr/>
          <a:lstStyle/>
          <a:p>
            <a:fld id="{8780D40A-0AA9-45FF-A2D8-24402896641B}" type="slidenum">
              <a:rPr lang="en-US" smtClean="0"/>
              <a:pPr/>
              <a:t>20</a:t>
            </a:fld>
            <a:endParaRPr lang="en-US" dirty="0"/>
          </a:p>
        </p:txBody>
      </p:sp>
    </p:spTree>
    <p:extLst>
      <p:ext uri="{BB962C8B-B14F-4D97-AF65-F5344CB8AC3E}">
        <p14:creationId xmlns:p14="http://schemas.microsoft.com/office/powerpoint/2010/main" val="3480075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keep the introductions brief, I just want to say hello to everyone, and good morning.</a:t>
            </a:r>
          </a:p>
          <a:p>
            <a:endParaRPr lang="en-US" dirty="0"/>
          </a:p>
          <a:p>
            <a:r>
              <a:rPr lang="en-US" dirty="0"/>
              <a:t>Let's jump into the my motivations and the relational that drove this research.</a:t>
            </a:r>
          </a:p>
        </p:txBody>
      </p:sp>
      <p:sp>
        <p:nvSpPr>
          <p:cNvPr id="4" name="Slide Number Placeholder 3"/>
          <p:cNvSpPr>
            <a:spLocks noGrp="1"/>
          </p:cNvSpPr>
          <p:nvPr>
            <p:ph type="sldNum" sz="quarter" idx="5"/>
          </p:nvPr>
        </p:nvSpPr>
        <p:spPr/>
        <p:txBody>
          <a:bodyPr/>
          <a:lstStyle/>
          <a:p>
            <a:fld id="{8780D40A-0AA9-45FF-A2D8-24402896641B}" type="slidenum">
              <a:rPr lang="en-US" smtClean="0"/>
              <a:pPr/>
              <a:t>2</a:t>
            </a:fld>
            <a:endParaRPr lang="en-US" dirty="0"/>
          </a:p>
        </p:txBody>
      </p:sp>
    </p:spTree>
    <p:extLst>
      <p:ext uri="{BB962C8B-B14F-4D97-AF65-F5344CB8AC3E}">
        <p14:creationId xmlns:p14="http://schemas.microsoft.com/office/powerpoint/2010/main" val="1141247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all been there, driving in a city when the whisper of a siren grows from under the songs of the radio. At this moment, you might think to yourself "Where's the firetruck? Should I pull over now?" Maybe you're even stopped at an intersection, blocked in by other drivers. Trying not to hit each other as you all creep a few inches a minute. But before you know it, the firetruck is upon your group, horn blaring. You know you're in its way but what can you do?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Emergencies like this are happening every day. And any delay to the emergency responder arriving at their destination could be the difference between life and death for many. This is why it's vital that emergency responders arrive as fast as safely possible. </a:t>
            </a:r>
          </a:p>
        </p:txBody>
      </p:sp>
      <p:sp>
        <p:nvSpPr>
          <p:cNvPr id="4" name="Slide Number Placeholder 3"/>
          <p:cNvSpPr>
            <a:spLocks noGrp="1"/>
          </p:cNvSpPr>
          <p:nvPr>
            <p:ph type="sldNum" sz="quarter" idx="5"/>
          </p:nvPr>
        </p:nvSpPr>
        <p:spPr/>
        <p:txBody>
          <a:bodyPr/>
          <a:lstStyle/>
          <a:p>
            <a:fld id="{8780D40A-0AA9-45FF-A2D8-24402896641B}" type="slidenum">
              <a:rPr lang="en-US" smtClean="0"/>
              <a:pPr/>
              <a:t>3</a:t>
            </a:fld>
            <a:endParaRPr lang="en-US" dirty="0"/>
          </a:p>
        </p:txBody>
      </p:sp>
    </p:spTree>
    <p:extLst>
      <p:ext uri="{BB962C8B-B14F-4D97-AF65-F5344CB8AC3E}">
        <p14:creationId xmlns:p14="http://schemas.microsoft.com/office/powerpoint/2010/main" val="3770250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there are so many vehicles on the road today and the numbers are increasing. In cities where most streets are 2-4 lanes wide, this congestion is severely hindering the response times for ERs.</a:t>
            </a:r>
          </a:p>
          <a:p>
            <a:endParaRPr lang="en-US" dirty="0"/>
          </a:p>
          <a:p>
            <a:r>
              <a:rPr lang="en-US" dirty="0"/>
              <a:t>In addition, despite all the safety features in vehicles today, the drivers still struggle to collaborate. On their own, they're forced to split their attention and go through the entire process of analyzing their surroundings, predicting neighboring vehicle movements, and planning how best to avoid or yield to an ER. </a:t>
            </a:r>
          </a:p>
        </p:txBody>
      </p:sp>
      <p:sp>
        <p:nvSpPr>
          <p:cNvPr id="4" name="Slide Number Placeholder 3"/>
          <p:cNvSpPr>
            <a:spLocks noGrp="1"/>
          </p:cNvSpPr>
          <p:nvPr>
            <p:ph type="sldNum" sz="quarter" idx="5"/>
          </p:nvPr>
        </p:nvSpPr>
        <p:spPr/>
        <p:txBody>
          <a:bodyPr/>
          <a:lstStyle/>
          <a:p>
            <a:fld id="{8780D40A-0AA9-45FF-A2D8-24402896641B}" type="slidenum">
              <a:rPr lang="en-US" smtClean="0"/>
              <a:pPr/>
              <a:t>4</a:t>
            </a:fld>
            <a:endParaRPr lang="en-US" dirty="0"/>
          </a:p>
        </p:txBody>
      </p:sp>
    </p:spTree>
    <p:extLst>
      <p:ext uri="{BB962C8B-B14F-4D97-AF65-F5344CB8AC3E}">
        <p14:creationId xmlns:p14="http://schemas.microsoft.com/office/powerpoint/2010/main" val="3905207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mental activity requires significant concentration and focus, and is stressful even during optimal weather conditions. </a:t>
            </a:r>
          </a:p>
          <a:p>
            <a:endParaRPr lang="en-US" dirty="0"/>
          </a:p>
          <a:p>
            <a:r>
              <a:rPr lang="en-US" dirty="0"/>
              <a:t>As research shows, drivers often get overwhelmed in this situation and their reactions escalate to further accidents. Statistics show that hundreds of ERs lose their lives when responding to a call, and thousands more are injured.</a:t>
            </a:r>
          </a:p>
        </p:txBody>
      </p:sp>
      <p:sp>
        <p:nvSpPr>
          <p:cNvPr id="4" name="Slide Number Placeholder 3"/>
          <p:cNvSpPr>
            <a:spLocks noGrp="1"/>
          </p:cNvSpPr>
          <p:nvPr>
            <p:ph type="sldNum" sz="quarter" idx="5"/>
          </p:nvPr>
        </p:nvSpPr>
        <p:spPr/>
        <p:txBody>
          <a:bodyPr/>
          <a:lstStyle/>
          <a:p>
            <a:fld id="{8780D40A-0AA9-45FF-A2D8-24402896641B}" type="slidenum">
              <a:rPr lang="en-US" smtClean="0"/>
              <a:pPr/>
              <a:t>5</a:t>
            </a:fld>
            <a:endParaRPr lang="en-US" dirty="0"/>
          </a:p>
        </p:txBody>
      </p:sp>
    </p:spTree>
    <p:extLst>
      <p:ext uri="{BB962C8B-B14F-4D97-AF65-F5344CB8AC3E}">
        <p14:creationId xmlns:p14="http://schemas.microsoft.com/office/powerpoint/2010/main" val="1908447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 realized was, these situations occur because of the desire to optimize our own routes. It's a Game Theory type of problem.</a:t>
            </a:r>
          </a:p>
          <a:p>
            <a:endParaRPr lang="en-US" dirty="0"/>
          </a:p>
          <a:p>
            <a:r>
              <a:rPr lang="en-US" dirty="0"/>
              <a:t>Take this diagram for instance. Give a hundred drivers the option to choose their own path, and you'll quickly see a traffic jam on route B.</a:t>
            </a:r>
          </a:p>
          <a:p>
            <a:endParaRPr lang="en-US" dirty="0"/>
          </a:p>
          <a:p>
            <a:r>
              <a:rPr lang="en-US" dirty="0"/>
              <a:t>Based on the Nash Equilibrium, it becomes clear that by strategically dispersing the traffic flow among all of the paths, the average travel time and congestion are greatly reduced.</a:t>
            </a:r>
          </a:p>
        </p:txBody>
      </p:sp>
      <p:sp>
        <p:nvSpPr>
          <p:cNvPr id="4" name="Slide Number Placeholder 3"/>
          <p:cNvSpPr>
            <a:spLocks noGrp="1"/>
          </p:cNvSpPr>
          <p:nvPr>
            <p:ph type="sldNum" sz="quarter" idx="5"/>
          </p:nvPr>
        </p:nvSpPr>
        <p:spPr/>
        <p:txBody>
          <a:bodyPr/>
          <a:lstStyle/>
          <a:p>
            <a:fld id="{8780D40A-0AA9-45FF-A2D8-24402896641B}" type="slidenum">
              <a:rPr lang="en-US" smtClean="0"/>
              <a:pPr/>
              <a:t>6</a:t>
            </a:fld>
            <a:endParaRPr lang="en-US" dirty="0"/>
          </a:p>
        </p:txBody>
      </p:sp>
    </p:spTree>
    <p:extLst>
      <p:ext uri="{BB962C8B-B14F-4D97-AF65-F5344CB8AC3E}">
        <p14:creationId xmlns:p14="http://schemas.microsoft.com/office/powerpoint/2010/main" val="2528407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 know how we're supposed to make-way for ERs but by the time our biological senses inform us of a nearby ER, we often don't have enough to think and react efficiently.</a:t>
            </a:r>
          </a:p>
          <a:p>
            <a:endParaRPr lang="en-US" dirty="0"/>
          </a:p>
          <a:p>
            <a:r>
              <a:rPr lang="en-US" dirty="0"/>
              <a:t>But If a driver knew a few minutes in advance of an approaching ER, and was told how to detour around it, they could avoid the situation entirely.</a:t>
            </a:r>
          </a:p>
          <a:p>
            <a:endParaRPr lang="en-US" dirty="0"/>
          </a:p>
          <a:p>
            <a:r>
              <a:rPr lang="en-US" dirty="0"/>
              <a:t>This clairvoyance and guidance can only be achieved through a technological solution.</a:t>
            </a:r>
          </a:p>
        </p:txBody>
      </p:sp>
      <p:sp>
        <p:nvSpPr>
          <p:cNvPr id="4" name="Slide Number Placeholder 3"/>
          <p:cNvSpPr>
            <a:spLocks noGrp="1"/>
          </p:cNvSpPr>
          <p:nvPr>
            <p:ph type="sldNum" sz="quarter" idx="5"/>
          </p:nvPr>
        </p:nvSpPr>
        <p:spPr/>
        <p:txBody>
          <a:bodyPr/>
          <a:lstStyle/>
          <a:p>
            <a:fld id="{8780D40A-0AA9-45FF-A2D8-24402896641B}" type="slidenum">
              <a:rPr lang="en-US" smtClean="0"/>
              <a:pPr/>
              <a:t>7</a:t>
            </a:fld>
            <a:endParaRPr lang="en-US" dirty="0"/>
          </a:p>
        </p:txBody>
      </p:sp>
    </p:spTree>
    <p:extLst>
      <p:ext uri="{BB962C8B-B14F-4D97-AF65-F5344CB8AC3E}">
        <p14:creationId xmlns:p14="http://schemas.microsoft.com/office/powerpoint/2010/main" val="3498553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aim of this study is ultimately to leverage technology, specifically cloud computing and IoT technologies, to help drivers overcome human perception limitations. By predicting route collisions and generating detours, we can help drivers avoid situations previously mentioned altogether.</a:t>
            </a:r>
          </a:p>
        </p:txBody>
      </p:sp>
      <p:sp>
        <p:nvSpPr>
          <p:cNvPr id="4" name="Slide Number Placeholder 3"/>
          <p:cNvSpPr>
            <a:spLocks noGrp="1"/>
          </p:cNvSpPr>
          <p:nvPr>
            <p:ph type="sldNum" sz="quarter" idx="5"/>
          </p:nvPr>
        </p:nvSpPr>
        <p:spPr/>
        <p:txBody>
          <a:bodyPr/>
          <a:lstStyle/>
          <a:p>
            <a:fld id="{8780D40A-0AA9-45FF-A2D8-24402896641B}" type="slidenum">
              <a:rPr lang="en-US" smtClean="0"/>
              <a:pPr/>
              <a:t>8</a:t>
            </a:fld>
            <a:endParaRPr lang="en-US" dirty="0"/>
          </a:p>
        </p:txBody>
      </p:sp>
    </p:spTree>
    <p:extLst>
      <p:ext uri="{BB962C8B-B14F-4D97-AF65-F5344CB8AC3E}">
        <p14:creationId xmlns:p14="http://schemas.microsoft.com/office/powerpoint/2010/main" val="575058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 literature examined supports that technological aid to connected vehicles can significantly improve road safety, traffic efficiency, and reduce travel times. </a:t>
            </a:r>
          </a:p>
          <a:p>
            <a:endParaRPr lang="en-US" dirty="0"/>
          </a:p>
          <a:p>
            <a:r>
              <a:rPr lang="en-US" dirty="0"/>
              <a:t>The literature demonstrated that vehicular communication, driver guidance, and route optimization had profound positive effects. </a:t>
            </a:r>
          </a:p>
          <a:p>
            <a:endParaRPr lang="en-US" dirty="0"/>
          </a:p>
          <a:p>
            <a:r>
              <a:rPr lang="en-US" dirty="0"/>
              <a:t>Some techniques used DSRC to achieve V2V communication. However, the short-range of this communication requires high penetration rates of connected vehicles to generate VANETs and establish robust channels.</a:t>
            </a:r>
          </a:p>
          <a:p>
            <a:endParaRPr lang="en-US" dirty="0"/>
          </a:p>
          <a:p>
            <a:r>
              <a:rPr lang="en-US" dirty="0"/>
              <a:t>Other studies combat this by introducing RSUs into the city's infrastructure, achieving V2I communication. While this empowers a greater range of communication it still isn't in real-time as vehicles outside of the coverage area can't communicate. Additionally, the deployment and maintenance fees for RSUs can be expensive.</a:t>
            </a:r>
          </a:p>
          <a:p>
            <a:endParaRPr lang="en-US" dirty="0"/>
          </a:p>
          <a:p>
            <a:r>
              <a:rPr lang="en-US" dirty="0"/>
              <a:t>As for driver guidance, some studies focused on generating the optimal routes for ERs using the A* algorithm to avoid congested roads. Others suggested techniques for lane changing and lane merging. In all studies, the decision-making computation was offloaded to a computer, resulting in smoother, safer, and more enjoyable experiences for the drivers.</a:t>
            </a:r>
          </a:p>
          <a:p>
            <a:endParaRPr lang="en-US" dirty="0"/>
          </a:p>
          <a:p>
            <a:r>
              <a:rPr lang="en-US" dirty="0"/>
              <a:t>However, none of the reviewed literature tried optimizing the routes of civilian drivers to avoid ERs. Additionally, many of their approaches suffered from scalability and adoption issues.</a:t>
            </a:r>
          </a:p>
        </p:txBody>
      </p:sp>
      <p:sp>
        <p:nvSpPr>
          <p:cNvPr id="4" name="Slide Number Placeholder 3"/>
          <p:cNvSpPr>
            <a:spLocks noGrp="1"/>
          </p:cNvSpPr>
          <p:nvPr>
            <p:ph type="sldNum" sz="quarter" idx="5"/>
          </p:nvPr>
        </p:nvSpPr>
        <p:spPr/>
        <p:txBody>
          <a:bodyPr/>
          <a:lstStyle/>
          <a:p>
            <a:fld id="{8780D40A-0AA9-45FF-A2D8-24402896641B}" type="slidenum">
              <a:rPr lang="en-US" smtClean="0"/>
              <a:pPr/>
              <a:t>9</a:t>
            </a:fld>
            <a:endParaRPr lang="en-US" dirty="0"/>
          </a:p>
        </p:txBody>
      </p:sp>
    </p:spTree>
    <p:extLst>
      <p:ext uri="{BB962C8B-B14F-4D97-AF65-F5344CB8AC3E}">
        <p14:creationId xmlns:p14="http://schemas.microsoft.com/office/powerpoint/2010/main" val="2485752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8165AC-CA59-4C17-90CA-00F890E98A57}" type="slidenum">
              <a:rPr lang="en-US" smtClean="0"/>
              <a:pPr/>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611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2396105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2171335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326636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8165AC-CA59-4C17-90CA-00F890E98A57}" type="slidenum">
              <a:rPr lang="en-US" smtClean="0"/>
              <a:pPr/>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2315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407657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5"/>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1069795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45493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802509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7EC745BA-AAF4-4B45-8953-282E5A7B7945}" type="datetimeFigureOut">
              <a:rPr lang="en-US" smtClean="0"/>
              <a:pPr/>
              <a:t>4/9/2021</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778508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C745BA-AAF4-4B45-8953-282E5A7B7945}" type="datetimeFigureOut">
              <a:rPr lang="en-US" smtClean="0"/>
              <a:pPr/>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B8165AC-CA59-4C17-90CA-00F890E98A57}" type="slidenum">
              <a:rPr lang="en-US" smtClean="0"/>
              <a:pPr/>
              <a:t>‹#›</a:t>
            </a:fld>
            <a:endParaRPr lang="en-US" dirty="0"/>
          </a:p>
        </p:txBody>
      </p:sp>
    </p:spTree>
    <p:extLst>
      <p:ext uri="{BB962C8B-B14F-4D97-AF65-F5344CB8AC3E}">
        <p14:creationId xmlns:p14="http://schemas.microsoft.com/office/powerpoint/2010/main" val="3916478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7EC745BA-AAF4-4B45-8953-282E5A7B7945}" type="datetimeFigureOut">
              <a:rPr lang="en-US" smtClean="0"/>
              <a:pPr/>
              <a:t>4/9/2021</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7B8165AC-CA59-4C17-90CA-00F890E98A57}" type="slidenum">
              <a:rPr lang="en-US" smtClean="0"/>
              <a:pPr/>
              <a:t>‹#›</a:t>
            </a:fld>
            <a:endParaRPr lang="en-US" dirty="0"/>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71859"/>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ideo" Target="https://www.youtube.com/embed/LAl_-eC1B04?start=88&amp;feature=oembed" TargetMode="Externa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251520" y="332656"/>
            <a:ext cx="8640960" cy="3096344"/>
          </a:xfrm>
          <a:prstGeom prst="rect">
            <a:avLst/>
          </a:prstGeom>
        </p:spPr>
        <p:txBody>
          <a:bodyPr vert="horz" lIns="0" rIns="0" bIns="0" anchor="b">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a:ln>
                  <a:noFill/>
                </a:ln>
                <a:solidFill>
                  <a:schemeClr val="tx2"/>
                </a:solidFill>
                <a:effectLst/>
                <a:uLnTx/>
                <a:uFillTx/>
                <a:latin typeface="+mj-lt"/>
                <a:ea typeface="+mj-ea"/>
                <a:cs typeface="+mj-cs"/>
              </a:rPr>
              <a:t>Thesis </a:t>
            </a:r>
            <a:r>
              <a:rPr kumimoji="0" lang="en-US" sz="4800" b="0" i="0" u="none" strike="noStrike" kern="1200" cap="none" spc="0" normalizeH="0" baseline="0" noProof="0">
                <a:ln>
                  <a:noFill/>
                </a:ln>
                <a:solidFill>
                  <a:schemeClr val="tx2"/>
                </a:solidFill>
                <a:effectLst/>
                <a:uLnTx/>
                <a:uFillTx/>
                <a:latin typeface="+mj-lt"/>
                <a:ea typeface="+mj-ea"/>
                <a:cs typeface="+mj-cs"/>
              </a:rPr>
              <a:t>Proposal Defense</a:t>
            </a:r>
            <a:endParaRPr kumimoji="0" lang="en-US" sz="4800" b="1" i="0" u="none" strike="noStrike" kern="1200" cap="none" spc="0" normalizeH="0" baseline="0" noProof="0" dirty="0">
              <a:ln>
                <a:noFill/>
              </a:ln>
              <a:effectLst/>
              <a:uLnTx/>
              <a:uFillTx/>
              <a:latin typeface="+mj-lt"/>
              <a:ea typeface="+mj-ea"/>
              <a:cs typeface="+mj-cs"/>
            </a:endParaRPr>
          </a:p>
        </p:txBody>
      </p:sp>
      <p:sp>
        <p:nvSpPr>
          <p:cNvPr id="10" name="Subtitle 2"/>
          <p:cNvSpPr txBox="1">
            <a:spLocks/>
          </p:cNvSpPr>
          <p:nvPr/>
        </p:nvSpPr>
        <p:spPr>
          <a:xfrm>
            <a:off x="1371600" y="4653136"/>
            <a:ext cx="6400800" cy="990600"/>
          </a:xfrm>
          <a:prstGeom prst="rect">
            <a:avLst/>
          </a:prstGeom>
        </p:spPr>
        <p:txBody>
          <a:bodyPr vert="horz">
            <a:normAutofit/>
          </a:bodyPr>
          <a:lstStyle/>
          <a:p>
            <a:pPr marL="274320" marR="0" lvl="0" indent="-274320" algn="ctr" defTabSz="914400" rtl="0" eaLnBrk="1" fontAlgn="auto" latinLnBrk="0" hangingPunct="1">
              <a:lnSpc>
                <a:spcPct val="100000"/>
              </a:lnSpc>
              <a:spcBef>
                <a:spcPct val="20000"/>
              </a:spcBef>
              <a:spcAft>
                <a:spcPts val="0"/>
              </a:spcAft>
              <a:buClr>
                <a:schemeClr val="accent3"/>
              </a:buClr>
              <a:buSzPct val="95000"/>
              <a:tabLst/>
              <a:defRPr/>
            </a:pPr>
            <a:r>
              <a:rPr lang="en-US" sz="2000" noProof="0" dirty="0"/>
              <a:t>Devon A. Fazekas</a:t>
            </a:r>
            <a:endParaRPr kumimoji="0" lang="en-US" sz="2000" b="0" i="0" u="none" strike="noStrike" kern="1200" cap="none" spc="0" normalizeH="0" baseline="0" noProof="0" dirty="0">
              <a:ln>
                <a:noFill/>
              </a:ln>
              <a:effectLst/>
              <a:uLnTx/>
              <a:uFillTx/>
              <a:latin typeface="+mn-lt"/>
              <a:ea typeface="+mn-ea"/>
              <a:cs typeface="+mn-cs"/>
            </a:endParaRPr>
          </a:p>
          <a:p>
            <a:pPr marL="274320" marR="0" lvl="0" indent="-274320" algn="ctr" defTabSz="914400" rtl="0" eaLnBrk="1" fontAlgn="auto" latinLnBrk="0" hangingPunct="1">
              <a:lnSpc>
                <a:spcPct val="100000"/>
              </a:lnSpc>
              <a:spcBef>
                <a:spcPct val="20000"/>
              </a:spcBef>
              <a:spcAft>
                <a:spcPts val="0"/>
              </a:spcAft>
              <a:buClr>
                <a:schemeClr val="accent3"/>
              </a:buClr>
              <a:buSzPct val="95000"/>
              <a:tabLst/>
              <a:defRPr/>
            </a:pPr>
            <a:r>
              <a:rPr kumimoji="0" lang="en-US" sz="2000" b="0" i="0" u="none" strike="noStrike" kern="1200" cap="none" spc="0" normalizeH="0" baseline="0" noProof="0" dirty="0">
                <a:ln>
                  <a:noFill/>
                </a:ln>
                <a:effectLst/>
                <a:uLnTx/>
                <a:uFillTx/>
                <a:latin typeface="+mn-lt"/>
                <a:ea typeface="+mn-ea"/>
                <a:cs typeface="+mn-cs"/>
              </a:rPr>
              <a:t> </a:t>
            </a:r>
          </a:p>
        </p:txBody>
      </p:sp>
      <p:sp>
        <p:nvSpPr>
          <p:cNvPr id="11" name="Rectangle 10"/>
          <p:cNvSpPr/>
          <p:nvPr/>
        </p:nvSpPr>
        <p:spPr>
          <a:xfrm>
            <a:off x="3912300" y="6328946"/>
            <a:ext cx="1319400" cy="338554"/>
          </a:xfrm>
          <a:prstGeom prst="rect">
            <a:avLst/>
          </a:prstGeom>
        </p:spPr>
        <p:txBody>
          <a:bodyPr wrap="none">
            <a:spAutoFit/>
          </a:bodyPr>
          <a:lstStyle/>
          <a:p>
            <a:r>
              <a:rPr lang="en-US" sz="1600" dirty="0"/>
              <a:t>April 12, 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Thesis Statement</a:t>
            </a:r>
          </a:p>
        </p:txBody>
      </p:sp>
      <p:sp>
        <p:nvSpPr>
          <p:cNvPr id="4" name="Content Placeholder 2"/>
          <p:cNvSpPr>
            <a:spLocks noGrp="1"/>
          </p:cNvSpPr>
          <p:nvPr>
            <p:ph idx="1"/>
          </p:nvPr>
        </p:nvSpPr>
        <p:spPr>
          <a:xfrm>
            <a:off x="467544" y="1556792"/>
            <a:ext cx="8136904" cy="4846320"/>
          </a:xfrm>
        </p:spPr>
        <p:txBody>
          <a:bodyPr>
            <a:normAutofit/>
          </a:bodyPr>
          <a:lstStyle/>
          <a:p>
            <a:pPr>
              <a:spcAft>
                <a:spcPts val="400"/>
              </a:spcAft>
            </a:pPr>
            <a:endParaRPr lang="en-US" sz="2000" dirty="0"/>
          </a:p>
          <a:p>
            <a:pPr>
              <a:spcAft>
                <a:spcPts val="400"/>
              </a:spcAft>
            </a:pPr>
            <a:r>
              <a:rPr lang="en-US" sz="2000" dirty="0"/>
              <a:t>Does preemptively warning and guiding civilian drivers out of the path of active emergency vehicles reduce human error and help maintain a distance between them greater than the safety threshold in Ontario?</a:t>
            </a:r>
          </a:p>
          <a:p>
            <a:pPr lvl="1">
              <a:spcAft>
                <a:spcPts val="400"/>
              </a:spcAft>
            </a:pPr>
            <a:endParaRPr lang="en-US" sz="1800" dirty="0"/>
          </a:p>
        </p:txBody>
      </p:sp>
    </p:spTree>
    <p:extLst>
      <p:ext uri="{BB962C8B-B14F-4D97-AF65-F5344CB8AC3E}">
        <p14:creationId xmlns:p14="http://schemas.microsoft.com/office/powerpoint/2010/main" val="519792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Thesis Statement</a:t>
            </a:r>
          </a:p>
        </p:txBody>
      </p:sp>
      <p:sp>
        <p:nvSpPr>
          <p:cNvPr id="4" name="Content Placeholder 2"/>
          <p:cNvSpPr>
            <a:spLocks noGrp="1"/>
          </p:cNvSpPr>
          <p:nvPr>
            <p:ph idx="1"/>
          </p:nvPr>
        </p:nvSpPr>
        <p:spPr>
          <a:xfrm>
            <a:off x="467544" y="1556792"/>
            <a:ext cx="8136904" cy="4846320"/>
          </a:xfrm>
        </p:spPr>
        <p:txBody>
          <a:bodyPr>
            <a:normAutofit/>
          </a:bodyPr>
          <a:lstStyle/>
          <a:p>
            <a:pPr>
              <a:spcAft>
                <a:spcPts val="400"/>
              </a:spcAft>
            </a:pPr>
            <a:endParaRPr lang="en-US" sz="2000" dirty="0"/>
          </a:p>
          <a:p>
            <a:pPr>
              <a:spcAft>
                <a:spcPts val="400"/>
              </a:spcAft>
            </a:pPr>
            <a:r>
              <a:rPr lang="en-US" sz="2000" b="1" dirty="0"/>
              <a:t>Population:</a:t>
            </a:r>
          </a:p>
          <a:p>
            <a:pPr lvl="1">
              <a:buFont typeface="Arial" panose="020B0604020202020204" pitchFamily="34" charset="0"/>
              <a:buChar char="•"/>
            </a:pPr>
            <a:r>
              <a:rPr lang="en-US" dirty="0"/>
              <a:t> Ontario civilian drivers</a:t>
            </a:r>
          </a:p>
          <a:p>
            <a:pPr lvl="1">
              <a:buFont typeface="Arial" panose="020B0604020202020204" pitchFamily="34" charset="0"/>
              <a:buChar char="•"/>
            </a:pPr>
            <a:r>
              <a:rPr lang="en-US" dirty="0"/>
              <a:t> Ontario emergency responders</a:t>
            </a:r>
          </a:p>
          <a:p>
            <a:pPr>
              <a:spcAft>
                <a:spcPts val="400"/>
              </a:spcAft>
            </a:pPr>
            <a:r>
              <a:rPr lang="en-US" b="1" dirty="0"/>
              <a:t>Factors:</a:t>
            </a:r>
          </a:p>
          <a:p>
            <a:pPr lvl="1">
              <a:buFont typeface="Arial" panose="020B0604020202020204" pitchFamily="34" charset="0"/>
              <a:buChar char="•"/>
            </a:pPr>
            <a:r>
              <a:rPr lang="en-US" dirty="0"/>
              <a:t> Distance between civilian drivers and emergency responders</a:t>
            </a:r>
          </a:p>
          <a:p>
            <a:pPr lvl="1">
              <a:buFont typeface="Arial" panose="020B0604020202020204" pitchFamily="34" charset="0"/>
              <a:buChar char="•"/>
            </a:pPr>
            <a:r>
              <a:rPr lang="en-US" dirty="0"/>
              <a:t> Human error</a:t>
            </a:r>
          </a:p>
          <a:p>
            <a:pPr>
              <a:spcAft>
                <a:spcPts val="400"/>
              </a:spcAft>
            </a:pPr>
            <a:r>
              <a:rPr lang="en-US" sz="2000" b="1" dirty="0"/>
              <a:t>Topic:</a:t>
            </a:r>
          </a:p>
          <a:p>
            <a:pPr lvl="1">
              <a:buFont typeface="Arial" panose="020B0604020202020204" pitchFamily="34" charset="0"/>
              <a:buChar char="•"/>
            </a:pPr>
            <a:r>
              <a:rPr lang="en-US" dirty="0"/>
              <a:t> Preemptively warning and guiding connected vehicles</a:t>
            </a:r>
          </a:p>
          <a:p>
            <a:pPr lvl="1">
              <a:spcAft>
                <a:spcPts val="400"/>
              </a:spcAft>
            </a:pPr>
            <a:endParaRPr lang="en-US" sz="1800" dirty="0"/>
          </a:p>
        </p:txBody>
      </p:sp>
    </p:spTree>
    <p:extLst>
      <p:ext uri="{BB962C8B-B14F-4D97-AF65-F5344CB8AC3E}">
        <p14:creationId xmlns:p14="http://schemas.microsoft.com/office/powerpoint/2010/main" val="235262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Methodology</a:t>
            </a:r>
          </a:p>
        </p:txBody>
      </p:sp>
      <p:sp>
        <p:nvSpPr>
          <p:cNvPr id="4" name="Content Placeholder 2"/>
          <p:cNvSpPr>
            <a:spLocks noGrp="1"/>
          </p:cNvSpPr>
          <p:nvPr>
            <p:ph idx="1"/>
          </p:nvPr>
        </p:nvSpPr>
        <p:spPr>
          <a:xfrm>
            <a:off x="467544" y="1556792"/>
            <a:ext cx="8280920" cy="4846320"/>
          </a:xfrm>
        </p:spPr>
        <p:txBody>
          <a:bodyPr>
            <a:normAutofit/>
          </a:bodyPr>
          <a:lstStyle/>
          <a:p>
            <a:pPr>
              <a:spcAft>
                <a:spcPts val="400"/>
              </a:spcAft>
            </a:pPr>
            <a:endParaRPr lang="en-US" sz="2000" dirty="0"/>
          </a:p>
          <a:p>
            <a:pPr marL="678942" lvl="1" indent="-285750">
              <a:spcAft>
                <a:spcPts val="400"/>
              </a:spcAft>
              <a:buFont typeface="Arial" panose="020B0604020202020204" pitchFamily="34" charset="0"/>
              <a:buChar char="•"/>
            </a:pPr>
            <a:r>
              <a:rPr lang="en-US" sz="1800" dirty="0"/>
              <a:t>Software system design</a:t>
            </a:r>
          </a:p>
          <a:p>
            <a:pPr marL="678942" lvl="1" indent="-285750">
              <a:spcAft>
                <a:spcPts val="400"/>
              </a:spcAft>
              <a:buFont typeface="Arial" panose="020B0604020202020204" pitchFamily="34" charset="0"/>
              <a:buChar char="•"/>
            </a:pPr>
            <a:r>
              <a:rPr lang="en-US" sz="1800" dirty="0"/>
              <a:t>Participants</a:t>
            </a:r>
            <a:endParaRPr lang="en-US" dirty="0"/>
          </a:p>
          <a:p>
            <a:pPr marL="678942" lvl="1" indent="-285750">
              <a:spcAft>
                <a:spcPts val="400"/>
              </a:spcAft>
              <a:buFont typeface="Arial" panose="020B0604020202020204" pitchFamily="34" charset="0"/>
              <a:buChar char="•"/>
            </a:pPr>
            <a:r>
              <a:rPr lang="en-US" dirty="0"/>
              <a:t>Algorithms</a:t>
            </a:r>
          </a:p>
          <a:p>
            <a:pPr marL="678942" lvl="1" indent="-285750">
              <a:spcAft>
                <a:spcPts val="400"/>
              </a:spcAft>
              <a:buFont typeface="Arial" panose="020B0604020202020204" pitchFamily="34" charset="0"/>
              <a:buChar char="•"/>
            </a:pPr>
            <a:r>
              <a:rPr lang="en-US" dirty="0"/>
              <a:t>Data collection</a:t>
            </a:r>
          </a:p>
          <a:p>
            <a:pPr marL="678942" lvl="1" indent="-285750">
              <a:spcAft>
                <a:spcPts val="400"/>
              </a:spcAft>
              <a:buFont typeface="Arial" panose="020B0604020202020204" pitchFamily="34" charset="0"/>
              <a:buChar char="•"/>
            </a:pPr>
            <a:r>
              <a:rPr lang="en-US" sz="1800" dirty="0"/>
              <a:t>Scenarios</a:t>
            </a:r>
          </a:p>
          <a:p>
            <a:pPr marL="678942" lvl="1" indent="-285750">
              <a:spcAft>
                <a:spcPts val="400"/>
              </a:spcAft>
              <a:buFont typeface="Arial" panose="020B0604020202020204" pitchFamily="34" charset="0"/>
              <a:buChar char="•"/>
            </a:pPr>
            <a:r>
              <a:rPr lang="en-US" sz="1800" dirty="0"/>
              <a:t>Analysis</a:t>
            </a:r>
          </a:p>
          <a:p>
            <a:pPr marL="678942" lvl="1" indent="-285750">
              <a:spcAft>
                <a:spcPts val="400"/>
              </a:spcAft>
              <a:buFont typeface="Arial" panose="020B0604020202020204" pitchFamily="34" charset="0"/>
              <a:buChar char="•"/>
            </a:pPr>
            <a:endParaRPr lang="en-US" sz="1800" dirty="0"/>
          </a:p>
          <a:p>
            <a:pPr lvl="1">
              <a:spcAft>
                <a:spcPts val="400"/>
              </a:spcAft>
            </a:pPr>
            <a:endParaRPr lang="en-US" sz="1800" dirty="0"/>
          </a:p>
        </p:txBody>
      </p:sp>
    </p:spTree>
    <p:extLst>
      <p:ext uri="{BB962C8B-B14F-4D97-AF65-F5344CB8AC3E}">
        <p14:creationId xmlns:p14="http://schemas.microsoft.com/office/powerpoint/2010/main" val="999003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Software System Design</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p:blipFill>
        <p:spPr>
          <a:xfrm>
            <a:off x="1256582" y="1846263"/>
            <a:ext cx="6675285" cy="4022725"/>
          </a:xfrm>
        </p:spPr>
      </p:pic>
    </p:spTree>
    <p:extLst>
      <p:ext uri="{BB962C8B-B14F-4D97-AF65-F5344CB8AC3E}">
        <p14:creationId xmlns:p14="http://schemas.microsoft.com/office/powerpoint/2010/main" val="2417686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Software System Design</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p:blipFill>
        <p:spPr>
          <a:xfrm>
            <a:off x="1256582" y="1846263"/>
            <a:ext cx="6675285" cy="4022725"/>
          </a:xfrm>
        </p:spPr>
      </p:pic>
    </p:spTree>
    <p:extLst>
      <p:ext uri="{BB962C8B-B14F-4D97-AF65-F5344CB8AC3E}">
        <p14:creationId xmlns:p14="http://schemas.microsoft.com/office/powerpoint/2010/main" val="3858988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Methodology – Participants</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923928" y="2160537"/>
            <a:ext cx="5087835" cy="3394176"/>
          </a:xfrm>
        </p:spPr>
      </p:pic>
      <p:pic>
        <p:nvPicPr>
          <p:cNvPr id="2050" name="Picture 2">
            <a:extLst>
              <a:ext uri="{FF2B5EF4-FFF2-40B4-BE49-F238E27FC236}">
                <a16:creationId xmlns:a16="http://schemas.microsoft.com/office/drawing/2014/main" id="{D4F0BC46-5BAD-4500-9F5C-BDE4C88088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2093429"/>
            <a:ext cx="3528392" cy="3528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8646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Route Collision Detection Algorithm</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a:stretch/>
        </p:blipFill>
        <p:spPr>
          <a:xfrm>
            <a:off x="38166" y="2492896"/>
            <a:ext cx="9067669" cy="2002221"/>
          </a:xfrm>
        </p:spPr>
      </p:pic>
    </p:spTree>
    <p:extLst>
      <p:ext uri="{BB962C8B-B14F-4D97-AF65-F5344CB8AC3E}">
        <p14:creationId xmlns:p14="http://schemas.microsoft.com/office/powerpoint/2010/main" val="2861251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Collision Avoidance Algorithm</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a:stretch/>
        </p:blipFill>
        <p:spPr>
          <a:xfrm>
            <a:off x="108703" y="2060848"/>
            <a:ext cx="8926593" cy="3456384"/>
          </a:xfrm>
        </p:spPr>
      </p:pic>
    </p:spTree>
    <p:extLst>
      <p:ext uri="{BB962C8B-B14F-4D97-AF65-F5344CB8AC3E}">
        <p14:creationId xmlns:p14="http://schemas.microsoft.com/office/powerpoint/2010/main" val="2491963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Data Collection</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p:blipFill>
        <p:spPr>
          <a:xfrm>
            <a:off x="332656" y="3356992"/>
            <a:ext cx="8478688" cy="1243463"/>
          </a:xfrm>
        </p:spPr>
      </p:pic>
    </p:spTree>
    <p:extLst>
      <p:ext uri="{BB962C8B-B14F-4D97-AF65-F5344CB8AC3E}">
        <p14:creationId xmlns:p14="http://schemas.microsoft.com/office/powerpoint/2010/main" val="23764213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Methodology – Scenario 1</a:t>
            </a:r>
          </a:p>
        </p:txBody>
      </p:sp>
      <p:pic>
        <p:nvPicPr>
          <p:cNvPr id="9" name="Content Placeholder 8">
            <a:extLst>
              <a:ext uri="{FF2B5EF4-FFF2-40B4-BE49-F238E27FC236}">
                <a16:creationId xmlns:a16="http://schemas.microsoft.com/office/drawing/2014/main" id="{2403E007-4604-4F7D-99A3-1EF244C517B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p:blipFill>
        <p:spPr>
          <a:xfrm>
            <a:off x="98466" y="2276871"/>
            <a:ext cx="8938030" cy="3668655"/>
          </a:xfrm>
        </p:spPr>
      </p:pic>
    </p:spTree>
    <p:extLst>
      <p:ext uri="{BB962C8B-B14F-4D97-AF65-F5344CB8AC3E}">
        <p14:creationId xmlns:p14="http://schemas.microsoft.com/office/powerpoint/2010/main" val="4034742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Overview</a:t>
            </a:r>
          </a:p>
        </p:txBody>
      </p:sp>
      <p:sp>
        <p:nvSpPr>
          <p:cNvPr id="4" name="Content Placeholder 2"/>
          <p:cNvSpPr>
            <a:spLocks noGrp="1"/>
          </p:cNvSpPr>
          <p:nvPr>
            <p:ph idx="1"/>
          </p:nvPr>
        </p:nvSpPr>
        <p:spPr>
          <a:xfrm>
            <a:off x="467544" y="1556792"/>
            <a:ext cx="7239000" cy="4846320"/>
          </a:xfrm>
        </p:spPr>
        <p:txBody>
          <a:bodyPr>
            <a:normAutofit/>
          </a:bodyPr>
          <a:lstStyle/>
          <a:p>
            <a:pPr>
              <a:spcAft>
                <a:spcPts val="400"/>
              </a:spcAft>
            </a:pPr>
            <a:endParaRPr lang="en-US" sz="2000" dirty="0"/>
          </a:p>
          <a:p>
            <a:pPr lvl="1">
              <a:spcAft>
                <a:spcPts val="400"/>
              </a:spcAft>
            </a:pPr>
            <a:r>
              <a:rPr lang="en-US" sz="1800" dirty="0"/>
              <a:t>Motivation and Rational</a:t>
            </a:r>
          </a:p>
          <a:p>
            <a:pPr lvl="1">
              <a:spcAft>
                <a:spcPts val="400"/>
              </a:spcAft>
            </a:pPr>
            <a:r>
              <a:rPr lang="en-US" sz="1800" dirty="0"/>
              <a:t>Introduction</a:t>
            </a:r>
          </a:p>
          <a:p>
            <a:pPr lvl="1">
              <a:spcAft>
                <a:spcPts val="400"/>
              </a:spcAft>
            </a:pPr>
            <a:r>
              <a:rPr lang="en-US" sz="1800" dirty="0"/>
              <a:t>Background</a:t>
            </a:r>
          </a:p>
          <a:p>
            <a:pPr lvl="1">
              <a:spcAft>
                <a:spcPts val="400"/>
              </a:spcAft>
            </a:pPr>
            <a:r>
              <a:rPr lang="en-US" sz="1800" dirty="0"/>
              <a:t>Research Question </a:t>
            </a:r>
          </a:p>
          <a:p>
            <a:pPr lvl="1">
              <a:spcAft>
                <a:spcPts val="400"/>
              </a:spcAft>
            </a:pPr>
            <a:r>
              <a:rPr lang="en-US" sz="1800" dirty="0"/>
              <a:t>Methodology</a:t>
            </a:r>
          </a:p>
          <a:p>
            <a:pPr lvl="1">
              <a:spcAft>
                <a:spcPts val="400"/>
              </a:spcAft>
            </a:pPr>
            <a:r>
              <a:rPr lang="en-US" sz="1800" dirty="0"/>
              <a:t>Next Steps  </a:t>
            </a:r>
          </a:p>
        </p:txBody>
      </p:sp>
    </p:spTree>
    <p:extLst>
      <p:ext uri="{BB962C8B-B14F-4D97-AF65-F5344CB8AC3E}">
        <p14:creationId xmlns:p14="http://schemas.microsoft.com/office/powerpoint/2010/main" val="22918856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normAutofit fontScale="90000"/>
          </a:bodyPr>
          <a:lstStyle/>
          <a:p>
            <a:pPr marL="37465" indent="-246063"/>
            <a:r>
              <a:rPr lang="en-US" dirty="0"/>
              <a:t>Methodology – Limitations &amp; Restrictions </a:t>
            </a:r>
          </a:p>
        </p:txBody>
      </p:sp>
      <p:sp>
        <p:nvSpPr>
          <p:cNvPr id="4" name="Content Placeholder 2"/>
          <p:cNvSpPr>
            <a:spLocks noGrp="1"/>
          </p:cNvSpPr>
          <p:nvPr>
            <p:ph idx="1"/>
          </p:nvPr>
        </p:nvSpPr>
        <p:spPr>
          <a:xfrm>
            <a:off x="467544" y="1556792"/>
            <a:ext cx="8280920" cy="4846320"/>
          </a:xfrm>
        </p:spPr>
        <p:txBody>
          <a:bodyPr>
            <a:normAutofit/>
          </a:bodyPr>
          <a:lstStyle/>
          <a:p>
            <a:pPr>
              <a:spcAft>
                <a:spcPts val="400"/>
              </a:spcAft>
            </a:pPr>
            <a:endParaRPr lang="en-US" sz="2000" dirty="0"/>
          </a:p>
          <a:p>
            <a:pPr marL="678942" lvl="1" indent="-285750">
              <a:spcAft>
                <a:spcPts val="400"/>
              </a:spcAft>
              <a:buFont typeface="Arial" panose="020B0604020202020204" pitchFamily="34" charset="0"/>
              <a:buChar char="•"/>
            </a:pPr>
            <a:r>
              <a:rPr lang="en-US" sz="1800" dirty="0"/>
              <a:t>Code Three Running</a:t>
            </a:r>
          </a:p>
          <a:p>
            <a:pPr marL="861822" lvl="2" indent="-285750">
              <a:buFont typeface="Arial" panose="020B0604020202020204" pitchFamily="34" charset="0"/>
              <a:buChar char="•"/>
            </a:pPr>
            <a:r>
              <a:rPr lang="en-US" dirty="0"/>
              <a:t>Speed limits</a:t>
            </a:r>
          </a:p>
          <a:p>
            <a:pPr marL="861822" lvl="2" indent="-285750">
              <a:buFont typeface="Arial" panose="020B0604020202020204" pitchFamily="34" charset="0"/>
              <a:buChar char="•"/>
            </a:pPr>
            <a:r>
              <a:rPr lang="en-US" dirty="0"/>
              <a:t>Sirens and horns</a:t>
            </a:r>
          </a:p>
          <a:p>
            <a:pPr marL="861822" lvl="2" indent="-285750">
              <a:buFont typeface="Arial" panose="020B0604020202020204" pitchFamily="34" charset="0"/>
              <a:buChar char="•"/>
            </a:pPr>
            <a:r>
              <a:rPr lang="en-US" dirty="0"/>
              <a:t>Affecting public traffic</a:t>
            </a:r>
          </a:p>
          <a:p>
            <a:pPr marL="678942" lvl="1" indent="-285750">
              <a:spcAft>
                <a:spcPts val="400"/>
              </a:spcAft>
              <a:buFont typeface="Arial" panose="020B0604020202020204" pitchFamily="34" charset="0"/>
              <a:buChar char="•"/>
            </a:pPr>
            <a:r>
              <a:rPr lang="en-US" dirty="0"/>
              <a:t>Penetration rates of connected vehicles</a:t>
            </a:r>
          </a:p>
          <a:p>
            <a:pPr marL="393192" lvl="1" indent="0">
              <a:spcAft>
                <a:spcPts val="400"/>
              </a:spcAft>
              <a:buNone/>
            </a:pPr>
            <a:endParaRPr lang="en-US" sz="1800" dirty="0"/>
          </a:p>
          <a:p>
            <a:pPr lvl="1">
              <a:spcAft>
                <a:spcPts val="400"/>
              </a:spcAft>
            </a:pPr>
            <a:endParaRPr lang="en-US" sz="1800" dirty="0"/>
          </a:p>
        </p:txBody>
      </p:sp>
    </p:spTree>
    <p:extLst>
      <p:ext uri="{BB962C8B-B14F-4D97-AF65-F5344CB8AC3E}">
        <p14:creationId xmlns:p14="http://schemas.microsoft.com/office/powerpoint/2010/main" val="34558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Next Steps</a:t>
            </a:r>
          </a:p>
        </p:txBody>
      </p:sp>
      <p:sp>
        <p:nvSpPr>
          <p:cNvPr id="4" name="Content Placeholder 2"/>
          <p:cNvSpPr>
            <a:spLocks noGrp="1"/>
          </p:cNvSpPr>
          <p:nvPr>
            <p:ph idx="1"/>
          </p:nvPr>
        </p:nvSpPr>
        <p:spPr>
          <a:xfrm>
            <a:off x="467544" y="1556792"/>
            <a:ext cx="8280920" cy="4846320"/>
          </a:xfrm>
        </p:spPr>
        <p:txBody>
          <a:bodyPr>
            <a:normAutofit/>
          </a:bodyPr>
          <a:lstStyle/>
          <a:p>
            <a:pPr marL="544068" lvl="1" indent="-342900">
              <a:spcAft>
                <a:spcPts val="400"/>
              </a:spcAft>
              <a:buFont typeface="+mj-lt"/>
              <a:buAutoNum type="arabicPeriod"/>
            </a:pPr>
            <a:endParaRPr lang="en-US" dirty="0"/>
          </a:p>
          <a:p>
            <a:pPr marL="544068" lvl="1" indent="-342900">
              <a:spcAft>
                <a:spcPts val="400"/>
              </a:spcAft>
              <a:buFont typeface="+mj-lt"/>
              <a:buAutoNum type="arabicPeriod"/>
            </a:pPr>
            <a:r>
              <a:rPr lang="en-US" dirty="0"/>
              <a:t>Host the server in GCP</a:t>
            </a:r>
          </a:p>
          <a:p>
            <a:pPr marL="544068" lvl="1" indent="-342900">
              <a:spcAft>
                <a:spcPts val="400"/>
              </a:spcAft>
              <a:buFont typeface="+mj-lt"/>
              <a:buAutoNum type="arabicPeriod"/>
            </a:pPr>
            <a:r>
              <a:rPr lang="en-US" dirty="0"/>
              <a:t>Write the route collision detection algorithm</a:t>
            </a:r>
          </a:p>
          <a:p>
            <a:pPr marL="544068" lvl="1" indent="-342900">
              <a:spcAft>
                <a:spcPts val="400"/>
              </a:spcAft>
              <a:buFont typeface="+mj-lt"/>
              <a:buAutoNum type="arabicPeriod"/>
            </a:pPr>
            <a:r>
              <a:rPr lang="en-US" dirty="0"/>
              <a:t>Write the collision avoidance algorithm</a:t>
            </a:r>
          </a:p>
          <a:p>
            <a:pPr marL="544068" lvl="1" indent="-342900">
              <a:spcAft>
                <a:spcPts val="400"/>
              </a:spcAft>
              <a:buFont typeface="+mj-lt"/>
              <a:buAutoNum type="arabicPeriod"/>
            </a:pPr>
            <a:r>
              <a:rPr lang="en-US" sz="1800" dirty="0"/>
              <a:t>Develop </a:t>
            </a:r>
            <a:r>
              <a:rPr lang="en-US" dirty="0"/>
              <a:t>mobile application</a:t>
            </a:r>
          </a:p>
          <a:p>
            <a:pPr marL="544068" lvl="1" indent="-342900">
              <a:spcAft>
                <a:spcPts val="400"/>
              </a:spcAft>
              <a:buFont typeface="+mj-lt"/>
              <a:buAutoNum type="arabicPeriod"/>
            </a:pPr>
            <a:r>
              <a:rPr lang="en-US" dirty="0"/>
              <a:t>Preliminary field testing</a:t>
            </a:r>
          </a:p>
          <a:p>
            <a:pPr marL="544068" lvl="1" indent="-342900">
              <a:spcAft>
                <a:spcPts val="400"/>
              </a:spcAft>
              <a:buFont typeface="+mj-lt"/>
              <a:buAutoNum type="arabicPeriod"/>
            </a:pPr>
            <a:r>
              <a:rPr lang="en-US" dirty="0"/>
              <a:t>Participant recruitment</a:t>
            </a:r>
          </a:p>
          <a:p>
            <a:pPr marL="544068" lvl="1" indent="-342900">
              <a:spcAft>
                <a:spcPts val="400"/>
              </a:spcAft>
              <a:buFont typeface="+mj-lt"/>
              <a:buAutoNum type="arabicPeriod"/>
            </a:pPr>
            <a:r>
              <a:rPr lang="en-US" dirty="0"/>
              <a:t>Experimentation &amp; data collection</a:t>
            </a:r>
          </a:p>
          <a:p>
            <a:pPr marL="544068" lvl="1" indent="-342900">
              <a:spcAft>
                <a:spcPts val="400"/>
              </a:spcAft>
              <a:buFont typeface="+mj-lt"/>
              <a:buAutoNum type="arabicPeriod"/>
            </a:pPr>
            <a:r>
              <a:rPr lang="en-US" sz="1800" dirty="0"/>
              <a:t>Analysis</a:t>
            </a:r>
          </a:p>
          <a:p>
            <a:pPr marL="544068" lvl="1" indent="-342900">
              <a:spcAft>
                <a:spcPts val="400"/>
              </a:spcAft>
              <a:buFont typeface="+mj-lt"/>
              <a:buAutoNum type="arabicPeriod"/>
            </a:pPr>
            <a:r>
              <a:rPr lang="en-US" sz="1800" dirty="0"/>
              <a:t>Final report</a:t>
            </a:r>
          </a:p>
          <a:p>
            <a:pPr marL="544068" lvl="1" indent="-342900">
              <a:spcAft>
                <a:spcPts val="400"/>
              </a:spcAft>
              <a:buFont typeface="+mj-lt"/>
              <a:buAutoNum type="arabicPeriod"/>
            </a:pPr>
            <a:endParaRPr lang="en-US" sz="1800" dirty="0"/>
          </a:p>
        </p:txBody>
      </p:sp>
    </p:spTree>
    <p:extLst>
      <p:ext uri="{BB962C8B-B14F-4D97-AF65-F5344CB8AC3E}">
        <p14:creationId xmlns:p14="http://schemas.microsoft.com/office/powerpoint/2010/main" val="2046800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References</a:t>
            </a:r>
          </a:p>
        </p:txBody>
      </p:sp>
      <p:sp>
        <p:nvSpPr>
          <p:cNvPr id="3" name="Content Placeholder 2"/>
          <p:cNvSpPr>
            <a:spLocks noGrp="1"/>
          </p:cNvSpPr>
          <p:nvPr>
            <p:ph idx="1"/>
          </p:nvPr>
        </p:nvSpPr>
        <p:spPr/>
        <p:txBody>
          <a:bodyPr>
            <a:normAutofit/>
          </a:bodyPr>
          <a:lstStyle/>
          <a:p>
            <a:pPr algn="l"/>
            <a:r>
              <a:rPr lang="en-US" sz="1800" b="0" i="0" u="none" strike="noStrike" baseline="0" dirty="0">
                <a:latin typeface="CMR12"/>
              </a:rPr>
              <a:t>[1] Hongwei Hsiao, </a:t>
            </a:r>
            <a:r>
              <a:rPr lang="en-US" sz="1800" b="0" i="0" u="none" strike="noStrike" baseline="0" dirty="0" err="1">
                <a:latin typeface="CMR12"/>
              </a:rPr>
              <a:t>Joonho</a:t>
            </a:r>
            <a:r>
              <a:rPr lang="en-US" sz="1800" b="0" i="0" u="none" strike="noStrike" baseline="0" dirty="0">
                <a:latin typeface="CMR12"/>
              </a:rPr>
              <a:t> Chang, and Peter </a:t>
            </a:r>
            <a:r>
              <a:rPr lang="en-US" sz="1800" b="0" i="0" u="none" strike="noStrike" baseline="0" dirty="0" err="1">
                <a:latin typeface="CMR12"/>
              </a:rPr>
              <a:t>Simeonov</a:t>
            </a:r>
            <a:r>
              <a:rPr lang="en-US" sz="1800" b="0" i="0" u="none" strike="noStrike" baseline="0" dirty="0">
                <a:latin typeface="CMR12"/>
              </a:rPr>
              <a:t>. Preventing emergency</a:t>
            </a:r>
          </a:p>
          <a:p>
            <a:pPr algn="l"/>
            <a:r>
              <a:rPr lang="en-US" sz="1800" b="0" i="0" u="none" strike="noStrike" baseline="0" dirty="0">
                <a:latin typeface="CMR12"/>
              </a:rPr>
              <a:t>vehicle crashes: Status and challenges of human factors issues. </a:t>
            </a:r>
            <a:r>
              <a:rPr lang="en-US" sz="1800" b="0" i="0" u="none" strike="noStrike" baseline="0" dirty="0">
                <a:latin typeface="CMTI12"/>
              </a:rPr>
              <a:t>Human factors</a:t>
            </a:r>
            <a:r>
              <a:rPr lang="en-US" sz="1800" b="0" i="0" u="none" strike="noStrike" baseline="0" dirty="0">
                <a:latin typeface="CMR12"/>
              </a:rPr>
              <a:t>,</a:t>
            </a:r>
          </a:p>
          <a:p>
            <a:pPr algn="l"/>
            <a:r>
              <a:rPr lang="en-US" sz="1800" b="0" i="0" u="none" strike="noStrike" baseline="0" dirty="0">
                <a:latin typeface="CMR12"/>
              </a:rPr>
              <a:t>60(7):1048{1072, 2018.</a:t>
            </a:r>
          </a:p>
          <a:p>
            <a:pPr algn="l"/>
            <a:r>
              <a:rPr lang="en-US" sz="1800" b="0" i="0" u="none" strike="noStrike" baseline="0" dirty="0">
                <a:latin typeface="CMR12"/>
              </a:rPr>
              <a:t>[14] Leading causes of death in 2021, 2021.</a:t>
            </a:r>
          </a:p>
          <a:p>
            <a:pPr algn="l"/>
            <a:r>
              <a:rPr lang="en-US" sz="1800" b="0" i="0" u="none" strike="noStrike" baseline="0" dirty="0">
                <a:latin typeface="CMR12"/>
              </a:rPr>
              <a:t>[25] F. </a:t>
            </a:r>
            <a:r>
              <a:rPr lang="en-US" sz="1800" b="0" i="0" u="none" strike="noStrike" baseline="0" dirty="0" err="1">
                <a:latin typeface="CMR12"/>
              </a:rPr>
              <a:t>Lyu</a:t>
            </a:r>
            <a:r>
              <a:rPr lang="en-US" sz="1800" b="0" i="0" u="none" strike="noStrike" baseline="0" dirty="0">
                <a:latin typeface="CMR12"/>
              </a:rPr>
              <a:t>, H. Zhu, N. Cheng, H. Zhou, W. Xu, M. Li, and X. Shen. Characterizing</a:t>
            </a:r>
          </a:p>
          <a:p>
            <a:pPr algn="l"/>
            <a:r>
              <a:rPr lang="en-US" sz="1800" b="0" i="0" u="none" strike="noStrike" baseline="0" dirty="0">
                <a:latin typeface="CMR12"/>
              </a:rPr>
              <a:t>urban vehicle-to-vehicle communications for reliable safety applications. </a:t>
            </a:r>
            <a:r>
              <a:rPr lang="en-US" sz="1800" b="0" i="0" u="none" strike="noStrike" baseline="0" dirty="0">
                <a:latin typeface="CMTI12"/>
              </a:rPr>
              <a:t>IEEE</a:t>
            </a:r>
          </a:p>
          <a:p>
            <a:pPr algn="l"/>
            <a:r>
              <a:rPr lang="en-US" sz="1800" b="0" i="0" u="none" strike="noStrike" baseline="0" dirty="0">
                <a:latin typeface="CMTI12"/>
              </a:rPr>
              <a:t>Transactions on Intelligent Transportation Systems</a:t>
            </a:r>
            <a:r>
              <a:rPr lang="en-US" sz="1800" b="0" i="0" u="none" strike="noStrike" baseline="0" dirty="0">
                <a:latin typeface="CMR12"/>
              </a:rPr>
              <a:t>, 21(6):2586{2602, 2020.</a:t>
            </a:r>
            <a:endParaRPr lang="en-US" sz="2000" dirty="0">
              <a:solidFill>
                <a:srgbClr val="FF0000"/>
              </a:solidFill>
            </a:endParaRPr>
          </a:p>
        </p:txBody>
      </p:sp>
    </p:spTree>
    <p:extLst>
      <p:ext uri="{BB962C8B-B14F-4D97-AF65-F5344CB8AC3E}">
        <p14:creationId xmlns:p14="http://schemas.microsoft.com/office/powerpoint/2010/main" val="2786405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Motivation and Rationale</a:t>
            </a:r>
          </a:p>
        </p:txBody>
      </p:sp>
      <p:sp>
        <p:nvSpPr>
          <p:cNvPr id="4" name="Content Placeholder 2"/>
          <p:cNvSpPr>
            <a:spLocks noGrp="1"/>
          </p:cNvSpPr>
          <p:nvPr>
            <p:ph idx="1"/>
          </p:nvPr>
        </p:nvSpPr>
        <p:spPr>
          <a:xfrm>
            <a:off x="467544" y="1556792"/>
            <a:ext cx="8208912" cy="4846320"/>
          </a:xfrm>
        </p:spPr>
        <p:txBody>
          <a:bodyPr>
            <a:normAutofit/>
          </a:bodyPr>
          <a:lstStyle/>
          <a:p>
            <a:pPr>
              <a:spcAft>
                <a:spcPts val="400"/>
              </a:spcAft>
            </a:pPr>
            <a:endParaRPr lang="en-US" sz="2000" dirty="0"/>
          </a:p>
          <a:p>
            <a:pPr>
              <a:spcAft>
                <a:spcPts val="400"/>
              </a:spcAft>
              <a:buFont typeface="Arial" panose="020B0604020202020204" pitchFamily="34" charset="0"/>
              <a:buChar char="•"/>
            </a:pPr>
            <a:r>
              <a:rPr lang="en-US" dirty="0"/>
              <a:t> High risk of ER-involved accidents</a:t>
            </a:r>
          </a:p>
          <a:p>
            <a:pPr>
              <a:spcAft>
                <a:spcPts val="400"/>
              </a:spcAft>
              <a:buFont typeface="Arial" panose="020B0604020202020204" pitchFamily="34" charset="0"/>
              <a:buChar char="•"/>
            </a:pPr>
            <a:r>
              <a:rPr lang="en-US" dirty="0"/>
              <a:t> Delayed arrival times</a:t>
            </a:r>
          </a:p>
          <a:p>
            <a:pPr>
              <a:spcAft>
                <a:spcPts val="400"/>
              </a:spcAft>
              <a:buFont typeface="Arial" panose="020B0604020202020204" pitchFamily="34" charset="0"/>
              <a:buChar char="•"/>
            </a:pPr>
            <a:r>
              <a:rPr lang="en-US" dirty="0"/>
              <a:t> Lack of collaboration</a:t>
            </a:r>
          </a:p>
        </p:txBody>
      </p:sp>
    </p:spTree>
    <p:extLst>
      <p:ext uri="{BB962C8B-B14F-4D97-AF65-F5344CB8AC3E}">
        <p14:creationId xmlns:p14="http://schemas.microsoft.com/office/powerpoint/2010/main" val="4200350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79512" y="-109339"/>
            <a:ext cx="7239000" cy="842352"/>
          </a:xfrm>
        </p:spPr>
        <p:txBody>
          <a:bodyPr>
            <a:normAutofit/>
          </a:bodyPr>
          <a:lstStyle/>
          <a:p>
            <a:pPr marL="37465" indent="-246063"/>
            <a:r>
              <a:rPr lang="en-US" sz="3200" dirty="0"/>
              <a:t>Motivation and Rationale:</a:t>
            </a:r>
          </a:p>
        </p:txBody>
      </p:sp>
      <p:pic>
        <p:nvPicPr>
          <p:cNvPr id="1026" name="Picture 2">
            <a:extLst>
              <a:ext uri="{FF2B5EF4-FFF2-40B4-BE49-F238E27FC236}">
                <a16:creationId xmlns:a16="http://schemas.microsoft.com/office/drawing/2014/main" id="{7C24A5E4-0A2E-41FA-A183-BED01B18AE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1117" y="1764799"/>
            <a:ext cx="5837395" cy="4544521"/>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F109C163-A8C5-42E8-BE35-038055B393AC}"/>
              </a:ext>
            </a:extLst>
          </p:cNvPr>
          <p:cNvSpPr txBox="1">
            <a:spLocks/>
          </p:cNvSpPr>
          <p:nvPr/>
        </p:nvSpPr>
        <p:spPr>
          <a:xfrm>
            <a:off x="952500" y="786448"/>
            <a:ext cx="7239000" cy="842352"/>
          </a:xfrm>
          <a:prstGeom prst="rect">
            <a:avLst/>
          </a:prstGeom>
        </p:spPr>
        <p:txBody>
          <a:bodyPr vert="horz" lIns="0" rIns="0" bIns="0" anchor="b">
            <a:normAutofit/>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marL="37465" indent="-246063" algn="ctr"/>
            <a:r>
              <a:rPr lang="en-US" dirty="0"/>
              <a:t>High Risk of Accidents</a:t>
            </a:r>
          </a:p>
        </p:txBody>
      </p:sp>
    </p:spTree>
    <p:extLst>
      <p:ext uri="{BB962C8B-B14F-4D97-AF65-F5344CB8AC3E}">
        <p14:creationId xmlns:p14="http://schemas.microsoft.com/office/powerpoint/2010/main" val="332491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Online Media 10" title="A Firetruck trying to get through 4:45 PM MST rush hour traffic">
            <a:hlinkClick r:id="" action="ppaction://media"/>
            <a:extLst>
              <a:ext uri="{FF2B5EF4-FFF2-40B4-BE49-F238E27FC236}">
                <a16:creationId xmlns:a16="http://schemas.microsoft.com/office/drawing/2014/main" id="{1DC191F3-1C90-4EA3-BE13-42E791AB69FB}"/>
              </a:ext>
            </a:extLst>
          </p:cNvPr>
          <p:cNvPicPr>
            <a:picLocks noGrp="1" noRot="1" noChangeAspect="1"/>
          </p:cNvPicPr>
          <p:nvPr>
            <p:ph idx="1"/>
            <a:videoFile r:link="rId1"/>
          </p:nvPr>
        </p:nvPicPr>
        <p:blipFill>
          <a:blip r:embed="rId4"/>
          <a:stretch>
            <a:fillRect/>
          </a:stretch>
        </p:blipFill>
        <p:spPr>
          <a:xfrm>
            <a:off x="611560" y="1772816"/>
            <a:ext cx="7920880" cy="4475298"/>
          </a:xfrm>
          <a:prstGeom prst="rect">
            <a:avLst/>
          </a:prstGeom>
        </p:spPr>
      </p:pic>
      <p:sp>
        <p:nvSpPr>
          <p:cNvPr id="14" name="Title 1">
            <a:extLst>
              <a:ext uri="{FF2B5EF4-FFF2-40B4-BE49-F238E27FC236}">
                <a16:creationId xmlns:a16="http://schemas.microsoft.com/office/drawing/2014/main" id="{2BD9529F-0D8B-416E-AE76-0190D6135EA0}"/>
              </a:ext>
            </a:extLst>
          </p:cNvPr>
          <p:cNvSpPr txBox="1">
            <a:spLocks/>
          </p:cNvSpPr>
          <p:nvPr/>
        </p:nvSpPr>
        <p:spPr>
          <a:xfrm>
            <a:off x="179512" y="-109339"/>
            <a:ext cx="7239000" cy="842352"/>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marL="37465" indent="-246063"/>
            <a:r>
              <a:rPr lang="en-US" sz="3200"/>
              <a:t>Motivation and Rationale:</a:t>
            </a:r>
            <a:endParaRPr lang="en-US" sz="3200" dirty="0"/>
          </a:p>
        </p:txBody>
      </p:sp>
      <p:sp>
        <p:nvSpPr>
          <p:cNvPr id="15" name="Title 1">
            <a:extLst>
              <a:ext uri="{FF2B5EF4-FFF2-40B4-BE49-F238E27FC236}">
                <a16:creationId xmlns:a16="http://schemas.microsoft.com/office/drawing/2014/main" id="{F728CD3F-6601-4B7D-AF5E-431D4AC2F285}"/>
              </a:ext>
            </a:extLst>
          </p:cNvPr>
          <p:cNvSpPr txBox="1">
            <a:spLocks/>
          </p:cNvSpPr>
          <p:nvPr/>
        </p:nvSpPr>
        <p:spPr>
          <a:xfrm>
            <a:off x="952500" y="786448"/>
            <a:ext cx="7239000" cy="842352"/>
          </a:xfrm>
          <a:prstGeom prst="rect">
            <a:avLst/>
          </a:prstGeom>
        </p:spPr>
        <p:txBody>
          <a:bodyPr vert="horz" lIns="0" rIns="0" bIns="0" anchor="b">
            <a:normAutofit/>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marL="37465" indent="-246063" algn="ctr"/>
            <a:r>
              <a:rPr lang="en-US" dirty="0"/>
              <a:t>Delayed Arrival Times</a:t>
            </a:r>
          </a:p>
        </p:txBody>
      </p:sp>
    </p:spTree>
    <p:extLst>
      <p:ext uri="{BB962C8B-B14F-4D97-AF65-F5344CB8AC3E}">
        <p14:creationId xmlns:p14="http://schemas.microsoft.com/office/powerpoint/2010/main" val="2764932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C24A5E4-0A2E-41FA-A183-BED01B18AE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4572000" y="1764799"/>
            <a:ext cx="4518552" cy="4544521"/>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6570B05A-1026-4B9C-B88F-A12A62A90E7B}"/>
              </a:ext>
            </a:extLst>
          </p:cNvPr>
          <p:cNvSpPr>
            <a:spLocks noGrp="1"/>
          </p:cNvSpPr>
          <p:nvPr>
            <p:ph type="title"/>
          </p:nvPr>
        </p:nvSpPr>
        <p:spPr>
          <a:xfrm>
            <a:off x="179512" y="-109339"/>
            <a:ext cx="7239000" cy="842352"/>
          </a:xfrm>
        </p:spPr>
        <p:txBody>
          <a:bodyPr>
            <a:normAutofit/>
          </a:bodyPr>
          <a:lstStyle/>
          <a:p>
            <a:pPr marL="37465" indent="-246063"/>
            <a:r>
              <a:rPr lang="en-US" sz="3200" dirty="0"/>
              <a:t>Motivation and Rationale:</a:t>
            </a:r>
          </a:p>
        </p:txBody>
      </p:sp>
      <p:sp>
        <p:nvSpPr>
          <p:cNvPr id="12" name="Title 1">
            <a:extLst>
              <a:ext uri="{FF2B5EF4-FFF2-40B4-BE49-F238E27FC236}">
                <a16:creationId xmlns:a16="http://schemas.microsoft.com/office/drawing/2014/main" id="{3BE28121-A82E-495F-9066-1F18A56A4A7D}"/>
              </a:ext>
            </a:extLst>
          </p:cNvPr>
          <p:cNvSpPr txBox="1">
            <a:spLocks/>
          </p:cNvSpPr>
          <p:nvPr/>
        </p:nvSpPr>
        <p:spPr>
          <a:xfrm>
            <a:off x="952500" y="786448"/>
            <a:ext cx="7239000" cy="842352"/>
          </a:xfrm>
          <a:prstGeom prst="rect">
            <a:avLst/>
          </a:prstGeom>
        </p:spPr>
        <p:txBody>
          <a:bodyPr vert="horz" lIns="0" rIns="0" bIns="0" anchor="b">
            <a:normAutofit/>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marL="37465" indent="-246063" algn="ctr"/>
            <a:r>
              <a:rPr lang="en-US" dirty="0"/>
              <a:t>Lack of Collaboration</a:t>
            </a:r>
          </a:p>
        </p:txBody>
      </p:sp>
      <p:sp>
        <p:nvSpPr>
          <p:cNvPr id="13" name="Content Placeholder 2">
            <a:extLst>
              <a:ext uri="{FF2B5EF4-FFF2-40B4-BE49-F238E27FC236}">
                <a16:creationId xmlns:a16="http://schemas.microsoft.com/office/drawing/2014/main" id="{CBFA540E-F487-48C7-9E94-F05870C5050D}"/>
              </a:ext>
            </a:extLst>
          </p:cNvPr>
          <p:cNvSpPr>
            <a:spLocks noGrp="1"/>
          </p:cNvSpPr>
          <p:nvPr>
            <p:ph idx="1"/>
          </p:nvPr>
        </p:nvSpPr>
        <p:spPr>
          <a:xfrm>
            <a:off x="467544" y="1916832"/>
            <a:ext cx="3960440" cy="4486280"/>
          </a:xfrm>
        </p:spPr>
        <p:txBody>
          <a:bodyPr>
            <a:normAutofit/>
          </a:bodyPr>
          <a:lstStyle/>
          <a:p>
            <a:pPr>
              <a:spcAft>
                <a:spcPts val="400"/>
              </a:spcAft>
              <a:buFont typeface="Arial" panose="020B0604020202020204" pitchFamily="34" charset="0"/>
              <a:buChar char="•"/>
            </a:pPr>
            <a:r>
              <a:rPr lang="en-US" dirty="0"/>
              <a:t> Everyone prefers route B</a:t>
            </a:r>
          </a:p>
          <a:p>
            <a:pPr>
              <a:spcAft>
                <a:spcPts val="400"/>
              </a:spcAft>
              <a:buFont typeface="Arial" panose="020B0604020202020204" pitchFamily="34" charset="0"/>
              <a:buChar char="•"/>
            </a:pPr>
            <a:r>
              <a:rPr lang="en-US" sz="2000" dirty="0"/>
              <a:t> Everyone choosing route B causes congestion and delays</a:t>
            </a:r>
          </a:p>
          <a:p>
            <a:pPr>
              <a:spcAft>
                <a:spcPts val="400"/>
              </a:spcAft>
              <a:buFont typeface="Arial" panose="020B0604020202020204" pitchFamily="34" charset="0"/>
              <a:buChar char="•"/>
            </a:pPr>
            <a:r>
              <a:rPr lang="en-US" sz="2000" dirty="0"/>
              <a:t> Nash Equilibrium suggests choosing less optimal routes for individuals to benefit the overall group</a:t>
            </a:r>
          </a:p>
        </p:txBody>
      </p:sp>
    </p:spTree>
    <p:extLst>
      <p:ext uri="{BB962C8B-B14F-4D97-AF65-F5344CB8AC3E}">
        <p14:creationId xmlns:p14="http://schemas.microsoft.com/office/powerpoint/2010/main" val="2634449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C24A5E4-0A2E-41FA-A183-BED01B18AE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4572000" y="1764799"/>
            <a:ext cx="4518552" cy="4544521"/>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6570B05A-1026-4B9C-B88F-A12A62A90E7B}"/>
              </a:ext>
            </a:extLst>
          </p:cNvPr>
          <p:cNvSpPr>
            <a:spLocks noGrp="1"/>
          </p:cNvSpPr>
          <p:nvPr>
            <p:ph type="title"/>
          </p:nvPr>
        </p:nvSpPr>
        <p:spPr>
          <a:xfrm>
            <a:off x="179512" y="-109339"/>
            <a:ext cx="7239000" cy="842352"/>
          </a:xfrm>
        </p:spPr>
        <p:txBody>
          <a:bodyPr>
            <a:normAutofit/>
          </a:bodyPr>
          <a:lstStyle/>
          <a:p>
            <a:pPr marL="37465" indent="-246063"/>
            <a:r>
              <a:rPr lang="en-US" sz="3200" dirty="0"/>
              <a:t>Motivation and Rationale:</a:t>
            </a:r>
          </a:p>
        </p:txBody>
      </p:sp>
      <p:sp>
        <p:nvSpPr>
          <p:cNvPr id="12" name="Title 1">
            <a:extLst>
              <a:ext uri="{FF2B5EF4-FFF2-40B4-BE49-F238E27FC236}">
                <a16:creationId xmlns:a16="http://schemas.microsoft.com/office/drawing/2014/main" id="{3BE28121-A82E-495F-9066-1F18A56A4A7D}"/>
              </a:ext>
            </a:extLst>
          </p:cNvPr>
          <p:cNvSpPr txBox="1">
            <a:spLocks/>
          </p:cNvSpPr>
          <p:nvPr/>
        </p:nvSpPr>
        <p:spPr>
          <a:xfrm>
            <a:off x="952500" y="786448"/>
            <a:ext cx="7239000" cy="842352"/>
          </a:xfrm>
          <a:prstGeom prst="rect">
            <a:avLst/>
          </a:prstGeom>
        </p:spPr>
        <p:txBody>
          <a:bodyPr vert="horz" lIns="0" rIns="0" bIns="0" anchor="b">
            <a:normAutofit/>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marL="37465" indent="-246063" algn="ctr"/>
            <a:r>
              <a:rPr lang="en-US" dirty="0"/>
              <a:t>Lack of Collaboration</a:t>
            </a:r>
          </a:p>
        </p:txBody>
      </p:sp>
      <p:sp>
        <p:nvSpPr>
          <p:cNvPr id="13" name="Content Placeholder 2">
            <a:extLst>
              <a:ext uri="{FF2B5EF4-FFF2-40B4-BE49-F238E27FC236}">
                <a16:creationId xmlns:a16="http://schemas.microsoft.com/office/drawing/2014/main" id="{CBFA540E-F487-48C7-9E94-F05870C5050D}"/>
              </a:ext>
            </a:extLst>
          </p:cNvPr>
          <p:cNvSpPr>
            <a:spLocks noGrp="1"/>
          </p:cNvSpPr>
          <p:nvPr>
            <p:ph idx="1"/>
          </p:nvPr>
        </p:nvSpPr>
        <p:spPr>
          <a:xfrm>
            <a:off x="467544" y="1916832"/>
            <a:ext cx="3960440" cy="4486280"/>
          </a:xfrm>
        </p:spPr>
        <p:txBody>
          <a:bodyPr>
            <a:normAutofit/>
          </a:bodyPr>
          <a:lstStyle/>
          <a:p>
            <a:pPr>
              <a:spcAft>
                <a:spcPts val="400"/>
              </a:spcAft>
              <a:buFont typeface="Arial" panose="020B0604020202020204" pitchFamily="34" charset="0"/>
              <a:buChar char="•"/>
            </a:pPr>
            <a:r>
              <a:rPr lang="en-US" dirty="0"/>
              <a:t> Everyone prefers route B</a:t>
            </a:r>
          </a:p>
          <a:p>
            <a:pPr>
              <a:spcAft>
                <a:spcPts val="400"/>
              </a:spcAft>
              <a:buFont typeface="Arial" panose="020B0604020202020204" pitchFamily="34" charset="0"/>
              <a:buChar char="•"/>
            </a:pPr>
            <a:r>
              <a:rPr lang="en-US" sz="2000" dirty="0"/>
              <a:t> Everyone choosing route B causes congestion and delays</a:t>
            </a:r>
          </a:p>
          <a:p>
            <a:pPr>
              <a:spcAft>
                <a:spcPts val="400"/>
              </a:spcAft>
              <a:buFont typeface="Arial" panose="020B0604020202020204" pitchFamily="34" charset="0"/>
              <a:buChar char="•"/>
            </a:pPr>
            <a:r>
              <a:rPr lang="en-US" sz="2000" dirty="0"/>
              <a:t> Nash Equilibrium suggests choosing less optimal routes for individuals to benefit the overall group</a:t>
            </a:r>
          </a:p>
        </p:txBody>
      </p:sp>
    </p:spTree>
    <p:extLst>
      <p:ext uri="{BB962C8B-B14F-4D97-AF65-F5344CB8AC3E}">
        <p14:creationId xmlns:p14="http://schemas.microsoft.com/office/powerpoint/2010/main" val="4285161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Introduction</a:t>
            </a:r>
          </a:p>
        </p:txBody>
      </p:sp>
      <p:sp>
        <p:nvSpPr>
          <p:cNvPr id="4" name="Content Placeholder 2"/>
          <p:cNvSpPr>
            <a:spLocks noGrp="1"/>
          </p:cNvSpPr>
          <p:nvPr>
            <p:ph idx="1"/>
          </p:nvPr>
        </p:nvSpPr>
        <p:spPr>
          <a:xfrm>
            <a:off x="467544" y="1556792"/>
            <a:ext cx="8136904" cy="4846320"/>
          </a:xfrm>
        </p:spPr>
        <p:txBody>
          <a:bodyPr>
            <a:normAutofit/>
          </a:bodyPr>
          <a:lstStyle/>
          <a:p>
            <a:pPr>
              <a:spcAft>
                <a:spcPts val="400"/>
              </a:spcAft>
            </a:pPr>
            <a:endParaRPr lang="en-US" sz="2000" dirty="0"/>
          </a:p>
          <a:p>
            <a:pPr>
              <a:spcAft>
                <a:spcPts val="400"/>
              </a:spcAft>
            </a:pPr>
            <a:r>
              <a:rPr lang="en-US" dirty="0">
                <a:solidFill>
                  <a:schemeClr val="tx1"/>
                </a:solidFill>
              </a:rPr>
              <a:t>By l</a:t>
            </a:r>
            <a:r>
              <a:rPr lang="en-US" sz="2000" dirty="0">
                <a:solidFill>
                  <a:schemeClr val="tx1"/>
                </a:solidFill>
              </a:rPr>
              <a:t>everaging IoT technology and Cloud Computing, we aim to help civilian drivers avoid route collisions with active emergency responders.</a:t>
            </a:r>
          </a:p>
          <a:p>
            <a:pPr>
              <a:spcAft>
                <a:spcPts val="400"/>
              </a:spcAft>
            </a:pPr>
            <a:endParaRPr lang="en-US" sz="2000" dirty="0"/>
          </a:p>
          <a:p>
            <a:pPr lvl="1">
              <a:spcAft>
                <a:spcPts val="400"/>
              </a:spcAft>
            </a:pPr>
            <a:endParaRPr lang="en-US" sz="1800" dirty="0"/>
          </a:p>
        </p:txBody>
      </p:sp>
    </p:spTree>
    <p:extLst>
      <p:ext uri="{BB962C8B-B14F-4D97-AF65-F5344CB8AC3E}">
        <p14:creationId xmlns:p14="http://schemas.microsoft.com/office/powerpoint/2010/main" val="1162241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67544" y="548680"/>
            <a:ext cx="7239000" cy="842352"/>
          </a:xfrm>
        </p:spPr>
        <p:txBody>
          <a:bodyPr/>
          <a:lstStyle/>
          <a:p>
            <a:pPr marL="37465" indent="-246063"/>
            <a:r>
              <a:rPr lang="en-US" dirty="0"/>
              <a:t>Background</a:t>
            </a:r>
          </a:p>
        </p:txBody>
      </p:sp>
      <p:sp>
        <p:nvSpPr>
          <p:cNvPr id="4" name="Content Placeholder 2"/>
          <p:cNvSpPr>
            <a:spLocks noGrp="1"/>
          </p:cNvSpPr>
          <p:nvPr>
            <p:ph idx="1"/>
          </p:nvPr>
        </p:nvSpPr>
        <p:spPr>
          <a:xfrm>
            <a:off x="467544" y="1556792"/>
            <a:ext cx="8136904" cy="4846320"/>
          </a:xfrm>
        </p:spPr>
        <p:txBody>
          <a:bodyPr>
            <a:normAutofit/>
          </a:bodyPr>
          <a:lstStyle/>
          <a:p>
            <a:pPr>
              <a:spcAft>
                <a:spcPts val="400"/>
              </a:spcAft>
              <a:buFont typeface="Arial" panose="020B0604020202020204" pitchFamily="34" charset="0"/>
              <a:buChar char="•"/>
            </a:pPr>
            <a:endParaRPr lang="en-US" sz="2000" dirty="0"/>
          </a:p>
          <a:p>
            <a:pPr>
              <a:spcAft>
                <a:spcPts val="400"/>
              </a:spcAft>
              <a:buFont typeface="Arial" panose="020B0604020202020204" pitchFamily="34" charset="0"/>
              <a:buChar char="•"/>
            </a:pPr>
            <a:r>
              <a:rPr lang="en-US" dirty="0"/>
              <a:t> Vehicular communication</a:t>
            </a:r>
          </a:p>
          <a:p>
            <a:pPr>
              <a:spcAft>
                <a:spcPts val="400"/>
              </a:spcAft>
              <a:buFont typeface="Arial" panose="020B0604020202020204" pitchFamily="34" charset="0"/>
              <a:buChar char="•"/>
            </a:pPr>
            <a:r>
              <a:rPr lang="en-US" dirty="0"/>
              <a:t> Route guidance</a:t>
            </a:r>
          </a:p>
          <a:p>
            <a:pPr>
              <a:spcAft>
                <a:spcPts val="400"/>
              </a:spcAft>
              <a:buFont typeface="Arial" panose="020B0604020202020204" pitchFamily="34" charset="0"/>
              <a:buChar char="•"/>
            </a:pPr>
            <a:r>
              <a:rPr lang="en-US" dirty="0"/>
              <a:t> Route optimization</a:t>
            </a:r>
          </a:p>
        </p:txBody>
      </p:sp>
    </p:spTree>
    <p:extLst>
      <p:ext uri="{BB962C8B-B14F-4D97-AF65-F5344CB8AC3E}">
        <p14:creationId xmlns:p14="http://schemas.microsoft.com/office/powerpoint/2010/main" val="759612424"/>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475CF53776FDD458FE3411F8E834335" ma:contentTypeVersion="0" ma:contentTypeDescription="Create a new document." ma:contentTypeScope="" ma:versionID="ecc21ab8a50274d857310f26b5e832e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9F025C-EEB5-40D1-B4CC-C8BCF0E8DBCF}">
  <ds:schemaRefs>
    <ds:schemaRef ds:uri="http://schemas.microsoft.com/sharepoint/v3/contenttype/forms"/>
  </ds:schemaRefs>
</ds:datastoreItem>
</file>

<file path=customXml/itemProps2.xml><?xml version="1.0" encoding="utf-8"?>
<ds:datastoreItem xmlns:ds="http://schemas.openxmlformats.org/officeDocument/2006/customXml" ds:itemID="{D4C2D974-3E73-4E81-80FA-08EB1695AEC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6B0661FB-4587-4174-88AB-39482A4E203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Retrospect</Template>
  <TotalTime>17046</TotalTime>
  <Words>2208</Words>
  <Application>Microsoft Office PowerPoint</Application>
  <PresentationFormat>On-screen Show (4:3)</PresentationFormat>
  <Paragraphs>201</Paragraphs>
  <Slides>22</Slides>
  <Notes>19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CMR12</vt:lpstr>
      <vt:lpstr>CMTI12</vt:lpstr>
      <vt:lpstr>Retrospect</vt:lpstr>
      <vt:lpstr>PowerPoint Presentation</vt:lpstr>
      <vt:lpstr>Overview</vt:lpstr>
      <vt:lpstr>Motivation and Rationale</vt:lpstr>
      <vt:lpstr>Motivation and Rationale:</vt:lpstr>
      <vt:lpstr>PowerPoint Presentation</vt:lpstr>
      <vt:lpstr>Motivation and Rationale:</vt:lpstr>
      <vt:lpstr>Motivation and Rationale:</vt:lpstr>
      <vt:lpstr>Introduction</vt:lpstr>
      <vt:lpstr>Background</vt:lpstr>
      <vt:lpstr>Thesis Statement</vt:lpstr>
      <vt:lpstr>Thesis Statement</vt:lpstr>
      <vt:lpstr>Methodology</vt:lpstr>
      <vt:lpstr>Methodology – Software System Design</vt:lpstr>
      <vt:lpstr>Methodology – Software System Design</vt:lpstr>
      <vt:lpstr>Methodology – Participants</vt:lpstr>
      <vt:lpstr>Methodology – Route Collision Detection Algorithm</vt:lpstr>
      <vt:lpstr>Methodology – Collision Avoidance Algorithm</vt:lpstr>
      <vt:lpstr>Methodology – Data Collection</vt:lpstr>
      <vt:lpstr>Methodology – Scenario 1</vt:lpstr>
      <vt:lpstr>Methodology – Limitations &amp; Restrictions </vt:lpstr>
      <vt:lpstr>Next Steps</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Devon Fazekas</cp:lastModifiedBy>
  <cp:revision>530</cp:revision>
  <dcterms:created xsi:type="dcterms:W3CDTF">2009-05-26T23:25:59Z</dcterms:created>
  <dcterms:modified xsi:type="dcterms:W3CDTF">2021-04-16T04:25:16Z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0x0101006475CF53776FDD458FE3411F8E834335</vt:lpwstr>
  </property>
</Properties>
</file>

<file path=docProps/thumbnail.jpeg>
</file>